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41512" autoAdjust="0"/>
  </p:normalViewPr>
  <p:slideViewPr>
    <p:cSldViewPr snapToGrid="0">
      <p:cViewPr varScale="1">
        <p:scale>
          <a:sx n="44" d="100"/>
          <a:sy n="44" d="100"/>
        </p:scale>
        <p:origin x="3012" y="4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63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América Latina y el Caribe se presentó como una herramienta útil y transformadora en el pasado marco financiero plurianual. Entre 2010 y 2020, LAIF contribuyó con más de EUR 471 millones para apoyar 54 proyectos estratégicos, movilizando más de 12 mil millones de euros.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B7E4-2EE1-4E90-A3EC-A7577865BD5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534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Desde 2013, CIF ha financiado 20 proyectos en la región del Caribe, contribuyendo con un total de EUR 193,5 millones y apalancando una inversión total de EUR 2 mil millones.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B7E4-2EE1-4E90-A3EC-A7577865BD5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05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Simplificación - Instrumento reúne casi todo el mundo – </a:t>
            </a:r>
          </a:p>
          <a:p>
            <a:r>
              <a:rPr lang="es-ES" dirty="0" smtClean="0"/>
              <a:t>Coherencia</a:t>
            </a:r>
            <a:endParaRPr lang="es-ES" dirty="0" smtClean="0"/>
          </a:p>
          <a:p>
            <a:r>
              <a:rPr lang="es-ES" dirty="0" smtClean="0"/>
              <a:t>Flexibilidad financiera</a:t>
            </a:r>
          </a:p>
          <a:p>
            <a:r>
              <a:rPr lang="es-ES" dirty="0" smtClean="0"/>
              <a:t>Programación y acciones de respuesta rápida</a:t>
            </a:r>
          </a:p>
          <a:p>
            <a:endParaRPr lang="es-ES" dirty="0" smtClean="0"/>
          </a:p>
          <a:p>
            <a:pPr marL="0" indent="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fr-BE" sz="1200" b="0" dirty="0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- Simplification – </a:t>
            </a:r>
            <a:r>
              <a:rPr lang="fr-BE" sz="1200" b="0" dirty="0" err="1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streamlined</a:t>
            </a:r>
            <a:r>
              <a:rPr lang="fr-BE" sz="1200" b="0" dirty="0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BE" sz="1200" b="0" dirty="0" err="1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environment</a:t>
            </a:r>
            <a:r>
              <a:rPr lang="fr-BE" sz="1200" b="0" dirty="0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en-US" sz="1200" b="0" dirty="0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one instrument/legal base for our stakeholders. Less complex landscape and streamlined oversight.</a:t>
            </a:r>
            <a:r>
              <a:rPr lang="fr-BE" sz="1200" dirty="0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fr-BE" sz="1200" dirty="0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- </a:t>
            </a:r>
            <a:r>
              <a:rPr lang="fr-BE" sz="1200" dirty="0" err="1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Coherence</a:t>
            </a:r>
            <a:r>
              <a:rPr lang="fr-BE" sz="1200" dirty="0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 – </a:t>
            </a:r>
            <a:r>
              <a:rPr lang="fr-BE" sz="1200" dirty="0" err="1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geographic</a:t>
            </a:r>
            <a:r>
              <a:rPr lang="fr-BE" sz="1200" dirty="0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BE" sz="1200" dirty="0" err="1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approach</a:t>
            </a:r>
            <a:r>
              <a:rPr lang="fr-BE" sz="1200" dirty="0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 :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less overlap amongst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programmes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. Thematic actions mainly used for global actions. 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fr-BE" sz="1200" dirty="0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- </a:t>
            </a:r>
            <a:r>
              <a:rPr lang="fr-BE" sz="1200" dirty="0" err="1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Flexibility</a:t>
            </a:r>
            <a:r>
              <a:rPr lang="fr-BE" sz="1200" dirty="0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 – </a:t>
            </a:r>
            <a:r>
              <a:rPr lang="en-GB" sz="1200" dirty="0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“</a:t>
            </a:r>
            <a:r>
              <a:rPr lang="en-GB" sz="1200" dirty="0" err="1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EDFisation</a:t>
            </a:r>
            <a:r>
              <a:rPr lang="en-GB" sz="1200" dirty="0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” :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EDF flexibilities, such as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multiannuality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 will be extended to cover all countries.</a:t>
            </a:r>
            <a:endParaRPr lang="es-ES" dirty="0" smtClean="0"/>
          </a:p>
          <a:p>
            <a:endParaRPr lang="en-IE" dirty="0" smtClean="0"/>
          </a:p>
          <a:p>
            <a:r>
              <a:rPr lang="en-IE" dirty="0" err="1" smtClean="0"/>
              <a:t>Desarrollo</a:t>
            </a:r>
            <a:r>
              <a:rPr lang="en-IE" dirty="0" smtClean="0"/>
              <a:t> </a:t>
            </a:r>
            <a:r>
              <a:rPr lang="en-IE" dirty="0" err="1" smtClean="0"/>
              <a:t>sostenible</a:t>
            </a:r>
            <a:endParaRPr lang="en-IE" dirty="0" smtClean="0"/>
          </a:p>
          <a:p>
            <a:r>
              <a:rPr lang="en-IE" dirty="0" smtClean="0"/>
              <a:t>- ODA + </a:t>
            </a:r>
            <a:r>
              <a:rPr lang="en-IE" dirty="0" err="1" smtClean="0"/>
              <a:t>inversiones</a:t>
            </a:r>
            <a:r>
              <a:rPr lang="en-IE" dirty="0" smtClean="0"/>
              <a:t> (EFSD+) + </a:t>
            </a:r>
            <a:r>
              <a:rPr lang="en-IE" dirty="0" err="1" smtClean="0"/>
              <a:t>recursos</a:t>
            </a:r>
            <a:r>
              <a:rPr lang="en-IE" dirty="0" smtClean="0"/>
              <a:t> </a:t>
            </a:r>
            <a:r>
              <a:rPr lang="en-IE" dirty="0" err="1" smtClean="0"/>
              <a:t>propios</a:t>
            </a:r>
            <a:r>
              <a:rPr lang="en-IE" dirty="0" smtClean="0"/>
              <a:t> (Apoyo </a:t>
            </a:r>
            <a:r>
              <a:rPr lang="en-IE" dirty="0" err="1" smtClean="0"/>
              <a:t>presupuestario</a:t>
            </a:r>
            <a:r>
              <a:rPr lang="en-IE" dirty="0" smtClean="0"/>
              <a:t>)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80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624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756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fr-BE" sz="12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 </a:t>
            </a:r>
            <a:r>
              <a:rPr lang="fr-BE" sz="12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fr-BE" sz="12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2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TEIs</a:t>
            </a:r>
            <a:endParaRPr lang="fr-BE" sz="1200" dirty="0" smtClean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8658" indent="-418658">
              <a:buFont typeface="+mj-lt"/>
              <a:buAutoNum type="arabicPeriod"/>
            </a:pPr>
            <a:r>
              <a:rPr lang="fr-BE" sz="1200" b="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 Transition</a:t>
            </a:r>
          </a:p>
          <a:p>
            <a:pPr marL="418658" indent="-418658">
              <a:buFont typeface="+mj-lt"/>
              <a:buAutoNum type="arabicPeriod"/>
            </a:pPr>
            <a:r>
              <a:rPr lang="fr-BE" sz="1200" b="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Amazon Basin Initiative</a:t>
            </a:r>
          </a:p>
          <a:p>
            <a:pPr marL="418658" indent="-418658">
              <a:buFont typeface="+mj-lt"/>
              <a:buAutoNum type="arabicPeriod"/>
            </a:pPr>
            <a:r>
              <a:rPr lang="fr-BE" sz="1200" b="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Alliance</a:t>
            </a:r>
          </a:p>
          <a:p>
            <a:pPr marL="418658" indent="-418658">
              <a:buFont typeface="+mj-lt"/>
              <a:buAutoNum type="arabicPeriod"/>
            </a:pPr>
            <a:r>
              <a:rPr lang="fr-BE" sz="1200" b="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Justice and Security</a:t>
            </a:r>
          </a:p>
          <a:p>
            <a:pPr marL="418658" indent="-418658">
              <a:buFont typeface="+mj-lt"/>
              <a:buAutoNum type="arabicPeriod"/>
            </a:pPr>
            <a:r>
              <a:rPr lang="fr-BE" sz="1200" b="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</a:t>
            </a:r>
            <a:r>
              <a:rPr lang="fr-BE" sz="1200" b="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Inclusive </a:t>
            </a:r>
            <a:r>
              <a:rPr lang="fr-BE" sz="1200" b="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Societies</a:t>
            </a:r>
            <a:r>
              <a:rPr lang="fr-BE" sz="1200" b="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(EU </a:t>
            </a:r>
            <a:r>
              <a:rPr lang="fr-BE" sz="1200" b="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DGx</a:t>
            </a:r>
            <a:r>
              <a:rPr lang="fr-BE" sz="1200" b="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BE" sz="1200" b="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</a:t>
            </a:r>
            <a:r>
              <a:rPr lang="fr-BE" sz="1200" b="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b="0" dirty="0" smtClean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BD435-AFFB-4B94-8764-5BC75E2223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30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35010" y="5289846"/>
            <a:ext cx="4311667" cy="15871941"/>
          </a:xfrm>
        </p:spPr>
        <p:txBody>
          <a:bodyPr/>
          <a:lstStyle/>
          <a:p>
            <a:pPr algn="just"/>
            <a:r>
              <a:rPr lang="es-ES" sz="12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Blending</a:t>
            </a:r>
            <a:r>
              <a:rPr lang="es-E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es el uso estratégico de una contribución limitada para movilizar financiación de instituciones financieras y del sector privado con el fin de aumentar el impacto de los proyectos de inversión </a:t>
            </a:r>
          </a:p>
          <a:p>
            <a:pPr algn="just"/>
            <a:r>
              <a:rPr lang="es-ES" sz="12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De LAIF y CIF a LACIF:  </a:t>
            </a:r>
            <a:r>
              <a:rPr lang="es-E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Europa Global (NDICI) nos permite fundir en una sola las dos facilidades previas</a:t>
            </a:r>
            <a:endParaRPr lang="es-ES" sz="1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fue inicialmente designado para financiar largos proyectos de infraestructura que contribuyen al Pacto Verde en América </a:t>
            </a:r>
            <a:r>
              <a:rPr lang="es-ES" sz="1200" kern="1200" dirty="0">
                <a:solidFill>
                  <a:srgbClr val="003D91"/>
                </a:solidFill>
                <a:effectLst/>
                <a:latin typeface="+mn-lt"/>
                <a:ea typeface="+mn-ea"/>
                <a:cs typeface="+mn-cs"/>
              </a:rPr>
              <a:t>Latina y el Caribe. Actualmente juega también un papel importante en la transformación digital y como catalizador para apalancar proyectos del sector privado. Su flexibilidad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permitido además abordar temas como la migración o las inversiones en salud y recuperación económica de la crisis COVID.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¿ </a:t>
            </a:r>
            <a:r>
              <a:rPr lang="en-US" sz="1200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Por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qué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hacemos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blending </a:t>
            </a:r>
            <a:r>
              <a:rPr lang="en-US" sz="1200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en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la </a:t>
            </a:r>
            <a:r>
              <a:rPr lang="en-US" sz="1200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cooperación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para el </a:t>
            </a:r>
            <a:r>
              <a:rPr lang="en-US" sz="1200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desarrollo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? </a:t>
            </a:r>
          </a:p>
          <a:p>
            <a:pPr marL="257175" indent="-257175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s-E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Nos permite trabajar en áreas que tradicionalmente no formarían parte de la cooperación de la UE en ALC (grandes proyectos de infraestructura) </a:t>
            </a:r>
          </a:p>
          <a:p>
            <a:pPr marL="257175" indent="-257175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s-E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Nos permite seguir trabajando en países anteriormente “graduados”, con diferentes necesidades y desafíos </a:t>
            </a:r>
            <a:endParaRPr lang="en-US" sz="12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57175" indent="-257175" algn="just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s-E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Podemos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participar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en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diálogo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sobre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12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politicas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al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igual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que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hacemos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a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través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del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APresup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pero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con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cantidades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relativamente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menos importantes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apalancando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prestamos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IFIs</a:t>
            </a:r>
          </a:p>
          <a:p>
            <a:pPr marL="257175" indent="-257175" algn="just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s-E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Podemos sacar proyectos adelante que de otra forma no tendrían cabida e incluso fomentar mecanismos innovadores (Bonos Verdes)</a:t>
            </a:r>
            <a:endParaRPr lang="en-US" sz="12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i="0" strike="no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2B7E4-2EE1-4E90-A3EC-A7577865BD5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355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60926" y="31484862"/>
            <a:ext cx="4372548" cy="944688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400" b="1" dirty="0" smtClean="0">
                <a:solidFill>
                  <a:srgbClr val="00AEA9"/>
                </a:solidFill>
              </a:rPr>
              <a:t>Primera </a:t>
            </a:r>
            <a:r>
              <a:rPr lang="fr-BE" sz="2400" b="1" dirty="0" err="1" smtClean="0">
                <a:solidFill>
                  <a:srgbClr val="00AEA9"/>
                </a:solidFill>
              </a:rPr>
              <a:t>facilidad</a:t>
            </a:r>
            <a:r>
              <a:rPr lang="fr-BE" sz="2400" b="1" dirty="0" smtClean="0">
                <a:solidFill>
                  <a:srgbClr val="00AEA9"/>
                </a:solidFill>
              </a:rPr>
              <a:t> </a:t>
            </a:r>
            <a:r>
              <a:rPr lang="fr-BE" sz="2400" b="1" dirty="0" err="1" smtClean="0">
                <a:solidFill>
                  <a:srgbClr val="00AEA9"/>
                </a:solidFill>
              </a:rPr>
              <a:t>regional</a:t>
            </a:r>
            <a:r>
              <a:rPr lang="fr-BE" sz="2400" b="1" dirty="0" smtClean="0">
                <a:solidFill>
                  <a:srgbClr val="00AEA9"/>
                </a:solidFill>
              </a:rPr>
              <a:t> de </a:t>
            </a:r>
            <a:r>
              <a:rPr lang="fr-BE" sz="2400" b="1" dirty="0" err="1" smtClean="0">
                <a:solidFill>
                  <a:srgbClr val="00AEA9"/>
                </a:solidFill>
              </a:rPr>
              <a:t>blending</a:t>
            </a:r>
            <a:r>
              <a:rPr lang="fr-BE" sz="2400" b="1" dirty="0" smtClean="0">
                <a:solidFill>
                  <a:srgbClr val="00AEA9"/>
                </a:solidFill>
              </a:rPr>
              <a:t> para las dos </a:t>
            </a:r>
            <a:r>
              <a:rPr lang="fr-BE" sz="2400" b="1" dirty="0" err="1" smtClean="0">
                <a:solidFill>
                  <a:srgbClr val="00AEA9"/>
                </a:solidFill>
              </a:rPr>
              <a:t>regiones</a:t>
            </a:r>
            <a:r>
              <a:rPr lang="fr-BE" sz="2400" b="1" dirty="0" smtClean="0">
                <a:solidFill>
                  <a:srgbClr val="00AEA9"/>
                </a:solidFill>
              </a:rPr>
              <a:t> (</a:t>
            </a:r>
            <a:r>
              <a:rPr lang="fr-BE" sz="2400" b="1" dirty="0" err="1" smtClean="0">
                <a:solidFill>
                  <a:srgbClr val="00AEA9"/>
                </a:solidFill>
              </a:rPr>
              <a:t>anteriormente</a:t>
            </a:r>
            <a:r>
              <a:rPr lang="fr-BE" sz="2400" b="1" dirty="0" smtClean="0">
                <a:solidFill>
                  <a:srgbClr val="00AEA9"/>
                </a:solidFill>
              </a:rPr>
              <a:t> LAIF y CIF) que </a:t>
            </a:r>
            <a:r>
              <a:rPr lang="fr-BE" sz="2400" b="1" dirty="0" err="1" smtClean="0">
                <a:solidFill>
                  <a:srgbClr val="00AEA9"/>
                </a:solidFill>
              </a:rPr>
              <a:t>contribuirá</a:t>
            </a:r>
            <a:r>
              <a:rPr lang="fr-BE" sz="2400" b="1" dirty="0" smtClean="0">
                <a:solidFill>
                  <a:srgbClr val="00AEA9"/>
                </a:solidFill>
              </a:rPr>
              <a:t> a </a:t>
            </a:r>
            <a:r>
              <a:rPr lang="es-ES" sz="2400" b="1" dirty="0" smtClean="0">
                <a:solidFill>
                  <a:srgbClr val="00AEA9"/>
                </a:solidFill>
              </a:rPr>
              <a:t>una transición verde y digital mientras fomenta una recuperación económica inclusiva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2400" b="1" i="1" dirty="0" err="1" smtClean="0">
                <a:solidFill>
                  <a:schemeClr val="bg1"/>
                </a:solidFill>
              </a:rPr>
              <a:t>Gobernanza</a:t>
            </a:r>
            <a:r>
              <a:rPr lang="en-IE" sz="2400" b="1" i="1" dirty="0" smtClean="0">
                <a:solidFill>
                  <a:schemeClr val="bg1"/>
                </a:solidFill>
              </a:rPr>
              <a:t> de blending </a:t>
            </a:r>
            <a:r>
              <a:rPr lang="en-IE" sz="2400" b="1" i="1" dirty="0" err="1" smtClean="0">
                <a:solidFill>
                  <a:schemeClr val="bg1"/>
                </a:solidFill>
              </a:rPr>
              <a:t>bajo</a:t>
            </a:r>
            <a:r>
              <a:rPr lang="en-IE" sz="2400" b="1" i="1" dirty="0" smtClean="0">
                <a:solidFill>
                  <a:schemeClr val="bg1"/>
                </a:solidFill>
              </a:rPr>
              <a:t> NDICI</a:t>
            </a:r>
          </a:p>
          <a:p>
            <a:pPr algn="just"/>
            <a:r>
              <a:rPr lang="en-IE" sz="2400" dirty="0" err="1" smtClean="0">
                <a:solidFill>
                  <a:schemeClr val="bg1"/>
                </a:solidFill>
              </a:rPr>
              <a:t>Preferencia</a:t>
            </a:r>
            <a:r>
              <a:rPr lang="en-IE" sz="2400" dirty="0" smtClean="0">
                <a:solidFill>
                  <a:schemeClr val="bg1"/>
                </a:solidFill>
              </a:rPr>
              <a:t> para </a:t>
            </a:r>
            <a:r>
              <a:rPr lang="en-IE" sz="2400" b="1" dirty="0" err="1" smtClean="0">
                <a:solidFill>
                  <a:schemeClr val="bg1"/>
                </a:solidFill>
              </a:rPr>
              <a:t>instituciones</a:t>
            </a:r>
            <a:r>
              <a:rPr lang="en-IE" sz="2400" b="1" dirty="0" smtClean="0">
                <a:solidFill>
                  <a:schemeClr val="bg1"/>
                </a:solidFill>
              </a:rPr>
              <a:t> </a:t>
            </a:r>
            <a:r>
              <a:rPr lang="en-IE" sz="2400" b="1" dirty="0" err="1" smtClean="0">
                <a:solidFill>
                  <a:schemeClr val="bg1"/>
                </a:solidFill>
              </a:rPr>
              <a:t>financieras</a:t>
            </a:r>
            <a:r>
              <a:rPr lang="en-IE" sz="2400" b="1" dirty="0" smtClean="0">
                <a:solidFill>
                  <a:schemeClr val="bg1"/>
                </a:solidFill>
              </a:rPr>
              <a:t> de la UE </a:t>
            </a:r>
            <a:r>
              <a:rPr lang="en-IE" sz="2400" dirty="0" err="1" smtClean="0">
                <a:solidFill>
                  <a:schemeClr val="bg1"/>
                </a:solidFill>
              </a:rPr>
              <a:t>en</a:t>
            </a:r>
            <a:r>
              <a:rPr lang="en-IE" sz="2400" dirty="0" smtClean="0">
                <a:solidFill>
                  <a:schemeClr val="bg1"/>
                </a:solidFill>
              </a:rPr>
              <a:t> las </a:t>
            </a:r>
            <a:r>
              <a:rPr lang="en-IE" sz="2400" dirty="0" err="1" smtClean="0">
                <a:solidFill>
                  <a:schemeClr val="bg1"/>
                </a:solidFill>
              </a:rPr>
              <a:t>operaciones</a:t>
            </a:r>
            <a:r>
              <a:rPr lang="en-IE" sz="2400" dirty="0" smtClean="0">
                <a:solidFill>
                  <a:schemeClr val="bg1"/>
                </a:solidFill>
              </a:rPr>
              <a:t> y </a:t>
            </a:r>
            <a:r>
              <a:rPr lang="en-IE" sz="2400" dirty="0" err="1" smtClean="0">
                <a:solidFill>
                  <a:schemeClr val="bg1"/>
                </a:solidFill>
              </a:rPr>
              <a:t>participación</a:t>
            </a:r>
            <a:r>
              <a:rPr lang="en-IE" sz="2400" dirty="0" smtClean="0">
                <a:solidFill>
                  <a:schemeClr val="bg1"/>
                </a:solidFill>
              </a:rPr>
              <a:t> de </a:t>
            </a:r>
            <a:r>
              <a:rPr lang="en-IE" sz="2400" b="1" dirty="0" err="1" smtClean="0">
                <a:solidFill>
                  <a:schemeClr val="bg1"/>
                </a:solidFill>
              </a:rPr>
              <a:t>Estados</a:t>
            </a:r>
            <a:r>
              <a:rPr lang="en-IE" sz="2400" b="1" dirty="0" smtClean="0">
                <a:solidFill>
                  <a:schemeClr val="bg1"/>
                </a:solidFill>
              </a:rPr>
              <a:t> </a:t>
            </a:r>
            <a:r>
              <a:rPr lang="en-IE" sz="2400" b="1" dirty="0" err="1" smtClean="0">
                <a:solidFill>
                  <a:schemeClr val="bg1"/>
                </a:solidFill>
              </a:rPr>
              <a:t>Miembros</a:t>
            </a:r>
            <a:r>
              <a:rPr lang="en-IE" sz="2400" b="1" dirty="0" smtClean="0">
                <a:solidFill>
                  <a:schemeClr val="bg1"/>
                </a:solidFill>
              </a:rPr>
              <a:t> de la UE</a:t>
            </a:r>
            <a:r>
              <a:rPr lang="en-IE" sz="2400" dirty="0" smtClean="0">
                <a:solidFill>
                  <a:schemeClr val="bg1"/>
                </a:solidFill>
              </a:rPr>
              <a:t> </a:t>
            </a:r>
            <a:r>
              <a:rPr lang="en-IE" sz="2400" dirty="0" err="1" smtClean="0">
                <a:solidFill>
                  <a:schemeClr val="bg1"/>
                </a:solidFill>
              </a:rPr>
              <a:t>durante</a:t>
            </a:r>
            <a:r>
              <a:rPr lang="en-IE" sz="2400" dirty="0" smtClean="0">
                <a:solidFill>
                  <a:schemeClr val="bg1"/>
                </a:solidFill>
              </a:rPr>
              <a:t> el </a:t>
            </a:r>
            <a:r>
              <a:rPr lang="en-IE" sz="2400" dirty="0" err="1" smtClean="0">
                <a:solidFill>
                  <a:schemeClr val="bg1"/>
                </a:solidFill>
              </a:rPr>
              <a:t>ciclo</a:t>
            </a:r>
            <a:r>
              <a:rPr lang="en-IE" sz="2400" dirty="0" smtClean="0">
                <a:solidFill>
                  <a:schemeClr val="bg1"/>
                </a:solidFill>
              </a:rPr>
              <a:t> del Proyecto (TAM, Board)</a:t>
            </a:r>
          </a:p>
          <a:p>
            <a:pPr marL="678428" lvl="1" indent="-257175">
              <a:buFont typeface="Wingdings" panose="05000000000000000000" pitchFamily="2" charset="2"/>
              <a:buChar char="ü"/>
            </a:pPr>
            <a:r>
              <a:rPr lang="es-ES" sz="1500" dirty="0" smtClean="0">
                <a:solidFill>
                  <a:schemeClr val="bg1"/>
                </a:solidFill>
              </a:rPr>
              <a:t>Aprovechar sinergias</a:t>
            </a:r>
          </a:p>
          <a:p>
            <a:pPr marL="678428" lvl="1" indent="-257175">
              <a:buFont typeface="Wingdings" panose="05000000000000000000" pitchFamily="2" charset="2"/>
              <a:buChar char="ü"/>
            </a:pPr>
            <a:r>
              <a:rPr lang="es-ES" sz="1500" dirty="0" smtClean="0">
                <a:solidFill>
                  <a:schemeClr val="bg1"/>
                </a:solidFill>
              </a:rPr>
              <a:t>Evitar duplicaciones</a:t>
            </a:r>
          </a:p>
          <a:p>
            <a:pPr marL="678428" lvl="1" indent="-257175">
              <a:buFont typeface="Wingdings" panose="05000000000000000000" pitchFamily="2" charset="2"/>
              <a:buChar char="ü"/>
            </a:pPr>
            <a:r>
              <a:rPr lang="es-ES" sz="1500" dirty="0" smtClean="0">
                <a:solidFill>
                  <a:schemeClr val="bg1"/>
                </a:solidFill>
              </a:rPr>
              <a:t>Minimizar costos de transacción</a:t>
            </a:r>
          </a:p>
          <a:p>
            <a:pPr marL="678428" lvl="1" indent="-257175">
              <a:buFont typeface="Wingdings" panose="05000000000000000000" pitchFamily="2" charset="2"/>
              <a:buChar char="ü"/>
            </a:pPr>
            <a:r>
              <a:rPr lang="es-ES" sz="1500" dirty="0" smtClean="0">
                <a:solidFill>
                  <a:schemeClr val="bg1"/>
                </a:solidFill>
              </a:rPr>
              <a:t>Ofrecer más flexibilidad </a:t>
            </a:r>
          </a:p>
          <a:p>
            <a:pPr marL="678428" lvl="1" indent="-257175">
              <a:buFont typeface="Wingdings" panose="05000000000000000000" pitchFamily="2" charset="2"/>
              <a:buChar char="ü"/>
            </a:pPr>
            <a:r>
              <a:rPr lang="es-ES" sz="1500" dirty="0" smtClean="0">
                <a:solidFill>
                  <a:schemeClr val="bg1"/>
                </a:solidFill>
              </a:rPr>
              <a:t>Permitir mayor capacidad de actuar a nivel </a:t>
            </a:r>
            <a:r>
              <a:rPr lang="es-ES" sz="1500" dirty="0" smtClean="0">
                <a:solidFill>
                  <a:schemeClr val="bg1"/>
                </a:solidFill>
              </a:rPr>
              <a:t>regional</a:t>
            </a:r>
            <a:r>
              <a:rPr lang="es-ES" dirty="0" smtClean="0">
                <a:solidFill>
                  <a:schemeClr val="bg1"/>
                </a:solidFill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n-US" sz="2400" b="1" dirty="0" smtClean="0"/>
              <a:t>Todos los proyectos estarán alineados con los principios de la UE en términos de impacto ambiental, igualdad de género, buen gobierno y derechos humanos. </a:t>
            </a:r>
          </a:p>
          <a:p>
            <a:pPr lvl="0"/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2B7E4-2EE1-4E90-A3EC-A7577865BD5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78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685800" eaLnBrk="0" fontAlgn="base" hangingPunct="0">
              <a:spcBef>
                <a:spcPct val="0"/>
              </a:spcBef>
              <a:spcAft>
                <a:spcPts val="900"/>
              </a:spcAft>
              <a:buNone/>
            </a:pPr>
            <a:r>
              <a:rPr lang="es-ES" sz="1500" b="1" dirty="0" smtClean="0">
                <a:solidFill>
                  <a:schemeClr val="accent5"/>
                </a:solidFill>
                <a:cs typeface="Times New Roman"/>
              </a:rPr>
              <a:t>GARANTÍAS </a:t>
            </a:r>
          </a:p>
          <a:p>
            <a:pPr marL="108109" indent="-108109" defTabSz="685800" eaLnBrk="0" fontAlgn="base" hangingPunct="0">
              <a:spcBef>
                <a:spcPct val="0"/>
              </a:spcBef>
              <a:spcAft>
                <a:spcPts val="900"/>
              </a:spcAft>
              <a:buFont typeface="Wingdings" pitchFamily="34" charset="0"/>
              <a:buChar char="§"/>
            </a:pPr>
            <a:r>
              <a:rPr lang="es-ES" sz="1500" dirty="0" smtClean="0">
                <a:solidFill>
                  <a:schemeClr val="accent5"/>
                </a:solidFill>
                <a:cs typeface="Times New Roman"/>
              </a:rPr>
              <a:t> Primera vez que se usan en América Latina y el Caribe</a:t>
            </a:r>
          </a:p>
          <a:p>
            <a:pPr marL="108109" indent="-108109" defTabSz="685800" eaLnBrk="0" fontAlgn="base" hangingPunct="0">
              <a:spcBef>
                <a:spcPct val="0"/>
              </a:spcBef>
              <a:spcAft>
                <a:spcPts val="900"/>
              </a:spcAft>
              <a:buFont typeface="Wingdings" pitchFamily="34" charset="0"/>
              <a:buChar char="§"/>
            </a:pPr>
            <a:r>
              <a:rPr lang="es-ES" sz="1500" dirty="0" smtClean="0">
                <a:solidFill>
                  <a:schemeClr val="accent5"/>
                </a:solidFill>
                <a:cs typeface="Times New Roman"/>
              </a:rPr>
              <a:t>Preferencia para instituciones financieras de la UE</a:t>
            </a:r>
          </a:p>
          <a:p>
            <a:pPr marL="108109" indent="-108109" defTabSz="685800" eaLnBrk="0" fontAlgn="base" hangingPunct="0">
              <a:spcBef>
                <a:spcPct val="0"/>
              </a:spcBef>
              <a:spcAft>
                <a:spcPts val="900"/>
              </a:spcAft>
              <a:buFont typeface="Wingdings" pitchFamily="34" charset="0"/>
              <a:buChar char="§"/>
            </a:pPr>
            <a:r>
              <a:rPr lang="es-ES" sz="1500" dirty="0" smtClean="0">
                <a:solidFill>
                  <a:schemeClr val="accent5"/>
                </a:solidFill>
                <a:cs typeface="Times New Roman"/>
              </a:rPr>
              <a:t>En línea con las prioridades indicadas en </a:t>
            </a:r>
            <a:r>
              <a:rPr lang="es-ES" sz="1500" dirty="0" err="1" smtClean="0">
                <a:solidFill>
                  <a:schemeClr val="accent5"/>
                </a:solidFill>
                <a:cs typeface="Times New Roman"/>
              </a:rPr>
              <a:t>MIPs</a:t>
            </a:r>
            <a:r>
              <a:rPr lang="es-ES" sz="1500" dirty="0" smtClean="0">
                <a:solidFill>
                  <a:schemeClr val="accent5"/>
                </a:solidFill>
                <a:cs typeface="Times New Roman"/>
              </a:rPr>
              <a:t> e Iniciativas Equipo Europa</a:t>
            </a:r>
          </a:p>
          <a:p>
            <a:pPr marL="108109" indent="-108109" defTabSz="685800" eaLnBrk="0" fontAlgn="base" hangingPunct="0">
              <a:spcBef>
                <a:spcPct val="0"/>
              </a:spcBef>
              <a:spcAft>
                <a:spcPts val="900"/>
              </a:spcAft>
              <a:buFont typeface="Wingdings" pitchFamily="34" charset="0"/>
              <a:buChar char="§"/>
            </a:pPr>
            <a:r>
              <a:rPr lang="es-ES" sz="1500" dirty="0" smtClean="0">
                <a:solidFill>
                  <a:schemeClr val="accent5"/>
                </a:solidFill>
                <a:cs typeface="Times New Roman"/>
              </a:rPr>
              <a:t>Plazo de presentación de propuestas por parte de </a:t>
            </a:r>
            <a:r>
              <a:rPr lang="es-ES" sz="1500" dirty="0" err="1" smtClean="0">
                <a:solidFill>
                  <a:schemeClr val="accent5"/>
                </a:solidFill>
                <a:cs typeface="Times New Roman"/>
              </a:rPr>
              <a:t>IFIs</a:t>
            </a:r>
            <a:r>
              <a:rPr lang="es-ES" sz="1500" dirty="0" smtClean="0">
                <a:solidFill>
                  <a:schemeClr val="accent5"/>
                </a:solidFill>
                <a:cs typeface="Times New Roman"/>
              </a:rPr>
              <a:t> primer trimestre 2022. Pipeline bajo discusión </a:t>
            </a:r>
          </a:p>
          <a:p>
            <a:pPr marL="108109" indent="-108109" defTabSz="685800" eaLnBrk="0" fontAlgn="base" hangingPunct="0">
              <a:spcBef>
                <a:spcPct val="0"/>
              </a:spcBef>
              <a:spcAft>
                <a:spcPts val="900"/>
              </a:spcAft>
              <a:buFont typeface="Wingdings" pitchFamily="34" charset="0"/>
              <a:buChar char="§"/>
            </a:pPr>
            <a:r>
              <a:rPr lang="es-ES" sz="1500" dirty="0" smtClean="0">
                <a:solidFill>
                  <a:schemeClr val="accent5"/>
                </a:solidFill>
                <a:cs typeface="Times New Roman"/>
              </a:rPr>
              <a:t>6 ventanas temáticas para “Open </a:t>
            </a:r>
            <a:r>
              <a:rPr lang="es-ES" sz="1500" dirty="0" err="1" smtClean="0">
                <a:solidFill>
                  <a:schemeClr val="accent5"/>
                </a:solidFill>
                <a:cs typeface="Times New Roman"/>
              </a:rPr>
              <a:t>Architecture</a:t>
            </a:r>
            <a:r>
              <a:rPr lang="es-ES" sz="1500" dirty="0" smtClean="0">
                <a:solidFill>
                  <a:schemeClr val="accent5"/>
                </a:solidFill>
                <a:cs typeface="Times New Roman"/>
              </a:rPr>
              <a:t>” (4 en uso para LAC)</a:t>
            </a:r>
          </a:p>
          <a:p>
            <a:pPr marL="108109" marR="0" lvl="0" indent="-108109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Wingdings" pitchFamily="34" charset="0"/>
              <a:buChar char="§"/>
              <a:tabLst/>
              <a:defRPr/>
            </a:pPr>
            <a:r>
              <a:rPr lang="fr-BE" sz="1800" dirty="0" smtClean="0"/>
              <a:t>Areas:</a:t>
            </a:r>
            <a:r>
              <a:rPr lang="en-GB" sz="1800" b="0" dirty="0" smtClean="0">
                <a:solidFill>
                  <a:srgbClr val="003399"/>
                </a:solidFill>
              </a:rPr>
              <a:t> (1) connectivity (energy, transport, digital,</a:t>
            </a:r>
            <a:r>
              <a:rPr lang="en-GB" sz="1800" b="0" baseline="0" dirty="0" smtClean="0">
                <a:solidFill>
                  <a:srgbClr val="003399"/>
                </a:solidFill>
              </a:rPr>
              <a:t> </a:t>
            </a:r>
            <a:r>
              <a:rPr lang="en-GB" sz="1800" b="0" dirty="0" smtClean="0">
                <a:solidFill>
                  <a:srgbClr val="003399"/>
                </a:solidFill>
              </a:rPr>
              <a:t>Global Gateway), (2) sustainable finance,</a:t>
            </a:r>
            <a:r>
              <a:rPr lang="en-GB" sz="1800" b="0" baseline="0" dirty="0" smtClean="0">
                <a:solidFill>
                  <a:srgbClr val="003399"/>
                </a:solidFill>
              </a:rPr>
              <a:t> (3) MSMEs (access to finance), (4) </a:t>
            </a:r>
            <a:r>
              <a:rPr lang="en-GB" sz="1800" b="0" dirty="0" smtClean="0">
                <a:solidFill>
                  <a:srgbClr val="003399"/>
                </a:solidFill>
              </a:rPr>
              <a:t>sustainable cities, </a:t>
            </a:r>
            <a:endParaRPr lang="en-US" sz="1800" dirty="0" smtClean="0">
              <a:solidFill>
                <a:schemeClr val="tx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57175" indent="-257175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ES" alt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Asignación </a:t>
            </a:r>
            <a:r>
              <a:rPr lang="es-ES" altLang="en-US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es-ES" alt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EUR 332 M (22% de la asignación) - cubrirá operaciones </a:t>
            </a:r>
            <a:r>
              <a:rPr lang="es-ES" altLang="en-US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</a:t>
            </a:r>
            <a:r>
              <a:rPr lang="es-ES" alt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-país y países sin programa indicativo </a:t>
            </a:r>
            <a:r>
              <a:rPr lang="es-ES" altLang="en-US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</a:t>
            </a:r>
            <a:r>
              <a:rPr lang="es-ES" alt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-anual (MIP). </a:t>
            </a:r>
            <a:endParaRPr lang="en-US" altLang="en-US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ES" alt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Asignaciones </a:t>
            </a:r>
            <a:r>
              <a:rPr lang="es-ES" altLang="en-US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nacionales</a:t>
            </a:r>
            <a:r>
              <a:rPr lang="es-ES" alt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EUR 453 M (+-1/4 del total de las asignaciones bilaterales)</a:t>
            </a:r>
            <a:endParaRPr lang="en-US" altLang="en-US" sz="105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09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24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" Type="http://schemas.openxmlformats.org/officeDocument/2006/relationships/image" Target="../media/image8.jpeg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30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29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28" Type="http://schemas.openxmlformats.org/officeDocument/2006/relationships/image" Target="../media/image33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31" Type="http://schemas.openxmlformats.org/officeDocument/2006/relationships/image" Target="../media/image36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Relationship Id="rId27" Type="http://schemas.openxmlformats.org/officeDocument/2006/relationships/image" Target="../media/image32.jpeg"/><Relationship Id="rId30" Type="http://schemas.openxmlformats.org/officeDocument/2006/relationships/image" Target="../media/image35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+char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135919" y="227438"/>
            <a:ext cx="11902533" cy="6491033"/>
          </a:xfrm>
          <a:custGeom>
            <a:avLst/>
            <a:gdLst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101576 w 9748299"/>
              <a:gd name="connsiteY7" fmla="*/ 100362 h 5390985"/>
              <a:gd name="connsiteX8" fmla="*/ 109749 w 9748299"/>
              <a:gd name="connsiteY8" fmla="*/ 5281328 h 5390985"/>
              <a:gd name="connsiteX9" fmla="*/ 646328 w 9748299"/>
              <a:gd name="connsiteY9" fmla="*/ 5281146 h 5390985"/>
              <a:gd name="connsiteX10" fmla="*/ 646328 w 9748299"/>
              <a:gd name="connsiteY10" fmla="*/ 5390985 h 5390985"/>
              <a:gd name="connsiteX11" fmla="*/ 0 w 9748299"/>
              <a:gd name="connsiteY11" fmla="*/ 5390985 h 539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48299" h="5390985">
                <a:moveTo>
                  <a:pt x="0" y="0"/>
                </a:moveTo>
                <a:lnTo>
                  <a:pt x="9748299" y="0"/>
                </a:lnTo>
                <a:lnTo>
                  <a:pt x="9748299" y="5390985"/>
                </a:lnTo>
                <a:lnTo>
                  <a:pt x="3168704" y="5390985"/>
                </a:lnTo>
                <a:lnTo>
                  <a:pt x="3168704" y="5280290"/>
                </a:lnTo>
                <a:lnTo>
                  <a:pt x="9641018" y="5278094"/>
                </a:lnTo>
                <a:lnTo>
                  <a:pt x="9644135" y="113552"/>
                </a:lnTo>
                <a:lnTo>
                  <a:pt x="101576" y="100362"/>
                </a:lnTo>
                <a:cubicBezTo>
                  <a:pt x="101126" y="1824176"/>
                  <a:pt x="110199" y="3557514"/>
                  <a:pt x="109749" y="5281328"/>
                </a:cubicBezTo>
                <a:lnTo>
                  <a:pt x="646328" y="5281146"/>
                </a:lnTo>
                <a:lnTo>
                  <a:pt x="646328" y="5390985"/>
                </a:lnTo>
                <a:lnTo>
                  <a:pt x="0" y="5390985"/>
                </a:lnTo>
                <a:close/>
              </a:path>
            </a:pathLst>
          </a:custGeom>
          <a:gradFill>
            <a:gsLst>
              <a:gs pos="0">
                <a:srgbClr val="DBD2CC"/>
              </a:gs>
              <a:gs pos="25000">
                <a:srgbClr val="F5CE2A"/>
              </a:gs>
              <a:gs pos="75000">
                <a:srgbClr val="003399"/>
              </a:gs>
              <a:gs pos="50000">
                <a:srgbClr val="FA6E25"/>
              </a:gs>
              <a:gs pos="100000">
                <a:srgbClr val="9BB1DC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48">
              <a:gradFill>
                <a:gsLst>
                  <a:gs pos="0">
                    <a:srgbClr val="DBD2CC"/>
                  </a:gs>
                  <a:gs pos="25000">
                    <a:srgbClr val="FFC000"/>
                  </a:gs>
                  <a:gs pos="75000">
                    <a:srgbClr val="003399"/>
                  </a:gs>
                  <a:gs pos="50000">
                    <a:srgbClr val="FA6E25"/>
                  </a:gs>
                  <a:gs pos="100000">
                    <a:srgbClr val="9BB1DC"/>
                  </a:gs>
                </a:gsLst>
                <a:lin ang="0" scaled="1"/>
              </a:gra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039986" y="47784"/>
            <a:ext cx="1794081" cy="3459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1648" b="1">
                <a:gradFill>
                  <a:gsLst>
                    <a:gs pos="0">
                      <a:srgbClr val="DBD2CC"/>
                    </a:gs>
                    <a:gs pos="25000">
                      <a:srgbClr val="FFC000"/>
                    </a:gs>
                    <a:gs pos="75000">
                      <a:srgbClr val="003399"/>
                    </a:gs>
                    <a:gs pos="50000">
                      <a:srgbClr val="FA6E25"/>
                    </a:gs>
                    <a:gs pos="100000">
                      <a:srgbClr val="9BB1DC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86" y="127808"/>
            <a:ext cx="658007" cy="38518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5" name="Text Placeholder 37"/>
          <p:cNvSpPr>
            <a:spLocks noGrp="1"/>
          </p:cNvSpPr>
          <p:nvPr>
            <p:ph type="body" sz="quarter" idx="10" hasCustomPrompt="1"/>
          </p:nvPr>
        </p:nvSpPr>
        <p:spPr>
          <a:xfrm>
            <a:off x="831539" y="1207615"/>
            <a:ext cx="5607635" cy="5689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564" b="1" cap="all" baseline="0"/>
            </a:lvl1pPr>
          </a:lstStyle>
          <a:p>
            <a:pPr lvl="0"/>
            <a:r>
              <a:rPr lang="en-US"/>
              <a:t>Title here</a:t>
            </a:r>
            <a:endParaRPr lang="en-GB"/>
          </a:p>
        </p:txBody>
      </p:sp>
      <p:sp>
        <p:nvSpPr>
          <p:cNvPr id="46" name="Text Placeholder 39"/>
          <p:cNvSpPr>
            <a:spLocks noGrp="1"/>
          </p:cNvSpPr>
          <p:nvPr>
            <p:ph type="body" sz="quarter" idx="11" hasCustomPrompt="1"/>
          </p:nvPr>
        </p:nvSpPr>
        <p:spPr>
          <a:xfrm>
            <a:off x="831538" y="2609064"/>
            <a:ext cx="5270277" cy="259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IE"/>
              <a:t>Click to add text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7737394" y="1678059"/>
            <a:ext cx="3657961" cy="352844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724185" y="1089190"/>
            <a:ext cx="3671168" cy="533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65" b="1" cap="all" baseline="0"/>
            </a:lvl1pPr>
          </a:lstStyle>
          <a:p>
            <a:pPr lvl="0"/>
            <a:r>
              <a:rPr lang="en-US"/>
              <a:t>Chart title</a:t>
            </a:r>
            <a:endParaRPr lang="en-GB"/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925998" y="5991616"/>
            <a:ext cx="3507980" cy="784238"/>
            <a:chOff x="258714" y="4768065"/>
            <a:chExt cx="2873072" cy="642276"/>
          </a:xfrm>
        </p:grpSpPr>
        <p:sp>
          <p:nvSpPr>
            <p:cNvPr id="48" name="Rectangle 47"/>
            <p:cNvSpPr/>
            <p:nvPr/>
          </p:nvSpPr>
          <p:spPr>
            <a:xfrm>
              <a:off x="258714" y="4768065"/>
              <a:ext cx="2873072" cy="642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48">
                <a:solidFill>
                  <a:schemeClr val="bg1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72835" y="4820881"/>
              <a:ext cx="2659600" cy="536150"/>
              <a:chOff x="372835" y="4820881"/>
              <a:chExt cx="2659600" cy="536150"/>
            </a:xfrm>
            <a:solidFill>
              <a:schemeClr val="bg1"/>
            </a:solidFill>
          </p:grpSpPr>
          <p:grpSp>
            <p:nvGrpSpPr>
              <p:cNvPr id="50" name="Group 49"/>
              <p:cNvGrpSpPr/>
              <p:nvPr/>
            </p:nvGrpSpPr>
            <p:grpSpPr>
              <a:xfrm>
                <a:off x="372835" y="4820881"/>
                <a:ext cx="2386604" cy="536150"/>
                <a:chOff x="815523" y="4954553"/>
                <a:chExt cx="2386604" cy="536150"/>
              </a:xfrm>
              <a:grpFill/>
            </p:grpSpPr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4986" y="5358080"/>
                  <a:ext cx="224382" cy="13134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524" y="4955874"/>
                  <a:ext cx="224382" cy="13134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4793" y="4956425"/>
                  <a:ext cx="224382" cy="133170"/>
                </a:xfrm>
                <a:prstGeom prst="rect">
                  <a:avLst/>
                </a:prstGeom>
                <a:grpFill/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6575" y="5159665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6895" y="5157778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657" b="1544"/>
                <a:stretch/>
              </p:blipFill>
              <p:spPr>
                <a:xfrm>
                  <a:off x="1354063" y="4955385"/>
                  <a:ext cx="224382" cy="133984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3448" y="4955385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4476" y="4955385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07055" y="5357134"/>
                  <a:ext cx="224382" cy="13134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523" y="5161255"/>
                  <a:ext cx="224382" cy="13134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2717" y="4957209"/>
                  <a:ext cx="224382" cy="13134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04204" y="4955385"/>
                  <a:ext cx="224382" cy="13134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87"/>
                <a:stretch/>
              </p:blipFill>
              <p:spPr>
                <a:xfrm>
                  <a:off x="2704204" y="5159580"/>
                  <a:ext cx="224382" cy="130789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66" name="Picture 65"/>
                <p:cNvPicPr>
                  <a:picLocks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828"/>
                <a:stretch/>
              </p:blipFill>
              <p:spPr>
                <a:xfrm>
                  <a:off x="2433153" y="4957061"/>
                  <a:ext cx="224382" cy="13320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7626" y="5157778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6898" y="5157778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5550" y="5157778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34819" y="5159575"/>
                  <a:ext cx="224382" cy="13134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77745" y="5158788"/>
                  <a:ext cx="224382" cy="13134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523" y="5359357"/>
                  <a:ext cx="224382" cy="13134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7004" y="5359357"/>
                  <a:ext cx="224382" cy="13134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5674" y="5357533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7543" y="5355130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36083" y="5355130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6375" y="5355130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77745" y="4954553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77745" y="5355711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</p:grpSp>
          <p:pic>
            <p:nvPicPr>
              <p:cNvPr id="51" name="Picture 50"/>
              <p:cNvPicPr>
                <a:picLocks noChangeAspect="1"/>
              </p:cNvPicPr>
              <p:nvPr/>
            </p:nvPicPr>
            <p:blipFill rotWithShape="1"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6" r="3339"/>
              <a:stretch/>
            </p:blipFill>
            <p:spPr>
              <a:xfrm>
                <a:off x="2808598" y="5023528"/>
                <a:ext cx="223837" cy="133200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620" t="-17167" r="-1" b="-9664"/>
              <a:stretch/>
            </p:blipFill>
            <p:spPr>
              <a:xfrm>
                <a:off x="2808916" y="5220490"/>
                <a:ext cx="223200" cy="133350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50217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1386" y="476672"/>
            <a:ext cx="11031015" cy="936104"/>
          </a:xfrm>
        </p:spPr>
        <p:txBody>
          <a:bodyPr>
            <a:normAutofit/>
          </a:bodyPr>
          <a:lstStyle>
            <a:lvl1pPr algn="l">
              <a:defRPr sz="1500" b="1">
                <a:solidFill>
                  <a:schemeClr val="accent4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1384" y="1700809"/>
            <a:ext cx="11031016" cy="371625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126758"/>
            <a:ext cx="3860800" cy="365125"/>
          </a:xfrm>
        </p:spPr>
        <p:txBody>
          <a:bodyPr/>
          <a:lstStyle>
            <a:lvl1pPr>
              <a:defRPr sz="675"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126758"/>
            <a:ext cx="2844800" cy="365125"/>
          </a:xfrm>
        </p:spPr>
        <p:txBody>
          <a:bodyPr/>
          <a:lstStyle>
            <a:lvl1pPr>
              <a:defRPr sz="675"/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3B3E35-02CB-4E5B-8250-CFD55A0043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2" y="5930928"/>
            <a:ext cx="1749127" cy="4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2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  <p:sldLayoutId id="2147483672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7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7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América Latina y el Caribe en el instrumento Europa Global</a:t>
            </a:r>
            <a:br>
              <a:rPr lang="es-E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Encuentro de empresas licitadoras españolas</a:t>
            </a:r>
            <a:br>
              <a:rPr lang="es-E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de febrero de 2022</a:t>
            </a:r>
            <a:endParaRPr lang="en-GB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spcAft>
                <a:spcPts val="0"/>
              </a:spcAft>
            </a:pPr>
            <a:r>
              <a:rPr lang="es-E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Diana MONTERO MELIS</a:t>
            </a:r>
          </a:p>
          <a:p>
            <a:pPr algn="r">
              <a:spcAft>
                <a:spcPts val="0"/>
              </a:spcAft>
            </a:pPr>
            <a:r>
              <a:rPr lang="es-E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Jefa de Unidad Adjunta</a:t>
            </a:r>
          </a:p>
          <a:p>
            <a:pPr algn="r">
              <a:spcAft>
                <a:spcPts val="0"/>
              </a:spcAft>
            </a:pPr>
            <a:r>
              <a:rPr lang="es-E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América del Sur y Operaciones Regionales </a:t>
            </a:r>
          </a:p>
          <a:p>
            <a:pPr algn="r">
              <a:spcAft>
                <a:spcPts val="0"/>
              </a:spcAft>
            </a:pPr>
            <a:r>
              <a:rPr lang="es-E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Dirección General de Asociaciones Internacionales (DG INTPA)</a:t>
            </a:r>
          </a:p>
          <a:p>
            <a:pPr algn="r">
              <a:spcAft>
                <a:spcPts val="0"/>
              </a:spcAft>
            </a:pPr>
            <a:r>
              <a:rPr lang="es-E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Comisión Europea</a:t>
            </a:r>
            <a:endParaRPr lang="en-GB" sz="1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006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80B17767-2BEF-4CE7-9BE5-4EBCAF730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873" y="870434"/>
            <a:ext cx="5187245" cy="51303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ADF9A4-AFA5-4355-B277-E81F43E3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323" y="819731"/>
            <a:ext cx="3898746" cy="486053"/>
          </a:xfrm>
        </p:spPr>
        <p:txBody>
          <a:bodyPr>
            <a:normAutofit/>
          </a:bodyPr>
          <a:lstStyle/>
          <a:p>
            <a:pPr algn="ctr"/>
            <a:r>
              <a:rPr lang="en-GB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Proyectos</a:t>
            </a:r>
            <a:r>
              <a:rPr lang="en-GB" sz="2700" dirty="0">
                <a:latin typeface="Calibri" panose="020F0502020204030204" pitchFamily="34" charset="0"/>
                <a:cs typeface="Calibri" panose="020F0502020204030204" pitchFamily="34" charset="0"/>
              </a:rPr>
              <a:t> LAIF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981D8F-EA96-407E-BB30-9E4EA646B815}"/>
              </a:ext>
            </a:extLst>
          </p:cNvPr>
          <p:cNvSpPr/>
          <p:nvPr/>
        </p:nvSpPr>
        <p:spPr>
          <a:xfrm>
            <a:off x="1554324" y="1745992"/>
            <a:ext cx="1623527" cy="62984"/>
          </a:xfrm>
          <a:prstGeom prst="rect">
            <a:avLst/>
          </a:prstGeom>
          <a:solidFill>
            <a:srgbClr val="4472C4">
              <a:lumMod val="50000"/>
            </a:srgbClr>
          </a:solidFill>
          <a:ln w="1270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prstClr val="white"/>
              </a:solidFill>
              <a:highlight>
                <a:srgbClr val="0000FF"/>
              </a:highlight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53BD6E-131B-43A3-B332-A400D48025CD}"/>
              </a:ext>
            </a:extLst>
          </p:cNvPr>
          <p:cNvSpPr/>
          <p:nvPr/>
        </p:nvSpPr>
        <p:spPr>
          <a:xfrm>
            <a:off x="3392451" y="1741928"/>
            <a:ext cx="1623527" cy="62984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51D028-E7FD-40E6-A0B1-F771766744D6}"/>
              </a:ext>
            </a:extLst>
          </p:cNvPr>
          <p:cNvSpPr/>
          <p:nvPr/>
        </p:nvSpPr>
        <p:spPr>
          <a:xfrm>
            <a:off x="9574092" y="5240990"/>
            <a:ext cx="1157812" cy="9464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Clr>
                <a:srgbClr val="00169A"/>
              </a:buClr>
            </a:pPr>
            <a:r>
              <a:rPr lang="en-GB" sz="825">
                <a:solidFill>
                  <a:srgbClr val="002A7E"/>
                </a:solidFill>
                <a:ea typeface="+mn-lt"/>
                <a:cs typeface="+mn-lt"/>
              </a:rPr>
              <a:t>Multicountry</a:t>
            </a:r>
            <a:endParaRPr lang="en-US" sz="825">
              <a:solidFill>
                <a:srgbClr val="002A7E"/>
              </a:solidFill>
              <a:cs typeface="Calibri"/>
            </a:endParaRPr>
          </a:p>
          <a:p>
            <a:pPr>
              <a:buClr>
                <a:srgbClr val="00169A"/>
              </a:buClr>
            </a:pPr>
            <a:r>
              <a:rPr lang="en-GB" sz="825" b="1">
                <a:solidFill>
                  <a:srgbClr val="002A7E"/>
                </a:solidFill>
                <a:ea typeface="+mn-lt"/>
                <a:cs typeface="+mn-lt"/>
              </a:rPr>
              <a:t>€ 137.2  million</a:t>
            </a:r>
            <a:endParaRPr lang="en-GB" sz="825" b="1">
              <a:solidFill>
                <a:srgbClr val="002A7E"/>
              </a:solidFill>
              <a:cs typeface="Calibri"/>
            </a:endParaRPr>
          </a:p>
          <a:p>
            <a:pPr>
              <a:buClr>
                <a:srgbClr val="00169A"/>
              </a:buClr>
            </a:pPr>
            <a:r>
              <a:rPr lang="en-GB" sz="825">
                <a:solidFill>
                  <a:srgbClr val="002A7E"/>
                </a:solidFill>
                <a:ea typeface="+mn-lt"/>
                <a:cs typeface="+mn-lt"/>
              </a:rPr>
              <a:t>16 projects</a:t>
            </a:r>
            <a:endParaRPr lang="en-GB" sz="1350">
              <a:solidFill>
                <a:srgbClr val="002A7E"/>
              </a:solidFill>
              <a:ea typeface="+mn-lt"/>
              <a:cs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169A"/>
              </a:buClr>
            </a:pPr>
            <a:endParaRPr lang="en-GB" sz="825">
              <a:solidFill>
                <a:schemeClr val="accent4"/>
              </a:solidFill>
              <a:cs typeface="Calibri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169A"/>
              </a:buClr>
            </a:pPr>
            <a:endParaRPr lang="en-GB" sz="1500"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CAF553-C09F-498C-8C64-715F30DAE605}"/>
              </a:ext>
            </a:extLst>
          </p:cNvPr>
          <p:cNvSpPr/>
          <p:nvPr/>
        </p:nvSpPr>
        <p:spPr>
          <a:xfrm>
            <a:off x="1779784" y="2377139"/>
            <a:ext cx="4023249" cy="343940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169A"/>
              </a:buClr>
              <a:buBlip>
                <a:blip r:embed="rId4"/>
              </a:buBlip>
            </a:pPr>
            <a:r>
              <a:rPr lang="es-ES" sz="1500" dirty="0">
                <a:solidFill>
                  <a:schemeClr val="tx1">
                    <a:lumMod val="50000"/>
                  </a:schemeClr>
                </a:solidFill>
              </a:rPr>
              <a:t>Desde 2010: </a:t>
            </a:r>
            <a:r>
              <a:rPr lang="es-ES" sz="1500" b="1" dirty="0">
                <a:solidFill>
                  <a:schemeClr val="tx1">
                    <a:lumMod val="50000"/>
                  </a:schemeClr>
                </a:solidFill>
              </a:rPr>
              <a:t>54 proyectos aprobados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169A"/>
              </a:buClr>
              <a:buBlip>
                <a:blip r:embed="rId4"/>
              </a:buBlip>
            </a:pPr>
            <a:r>
              <a:rPr lang="es-ES" sz="1500" b="1" dirty="0">
                <a:solidFill>
                  <a:schemeClr val="tx1">
                    <a:lumMod val="50000"/>
                  </a:schemeClr>
                </a:solidFill>
              </a:rPr>
              <a:t>50 proyectos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</a:rPr>
              <a:t> bajo implementación o completados, </a:t>
            </a:r>
            <a:r>
              <a:rPr lang="es-ES" sz="1500" b="1" dirty="0">
                <a:solidFill>
                  <a:schemeClr val="tx1">
                    <a:lumMod val="50000"/>
                  </a:schemeClr>
                </a:solidFill>
              </a:rPr>
              <a:t>31 bilaterales y 15 regionales.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169A"/>
              </a:buClr>
              <a:buBlip>
                <a:blip r:embed="rId4"/>
              </a:buBlip>
            </a:pPr>
            <a:r>
              <a:rPr lang="es-ES" sz="1500" dirty="0">
                <a:solidFill>
                  <a:schemeClr val="tx1">
                    <a:lumMod val="50000"/>
                  </a:schemeClr>
                </a:solidFill>
              </a:rPr>
              <a:t>Inversión total: 13.000 millones de euros y contribución LAIF de 471 millones de euros.</a:t>
            </a:r>
            <a:endParaRPr lang="es-ES" sz="15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169A"/>
              </a:buClr>
              <a:buBlip>
                <a:blip r:embed="rId4"/>
              </a:buBlip>
            </a:pPr>
            <a:r>
              <a:rPr lang="es-ES" sz="1500" dirty="0">
                <a:solidFill>
                  <a:schemeClr val="tx1">
                    <a:lumMod val="50000"/>
                  </a:schemeClr>
                </a:solidFill>
              </a:rPr>
              <a:t>Por cada euro aportado por LAIF, una media de 27 euros de inversión fue cometido por las instituciones financieras socias.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169A"/>
              </a:buClr>
              <a:buBlip>
                <a:blip r:embed="rId4"/>
              </a:buBlip>
            </a:pPr>
            <a:endParaRPr lang="en-GB" sz="1500" dirty="0">
              <a:cs typeface="Calibri"/>
            </a:endParaRPr>
          </a:p>
          <a:p>
            <a:pPr>
              <a:buClr>
                <a:srgbClr val="00169A"/>
              </a:buClr>
            </a:pPr>
            <a:endParaRPr lang="en-GB" sz="1500" dirty="0"/>
          </a:p>
        </p:txBody>
      </p:sp>
      <p:pic>
        <p:nvPicPr>
          <p:cNvPr id="3" name="Picture 3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559FAEC8-D9CA-4A8B-BD89-5BB184DA3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427" y="5916592"/>
            <a:ext cx="841375" cy="46811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36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F9A4-AFA5-4355-B277-E81F43E3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323" y="835495"/>
            <a:ext cx="3898746" cy="591475"/>
          </a:xfrm>
        </p:spPr>
        <p:txBody>
          <a:bodyPr vert="horz" lIns="68580" tIns="34290" rIns="68580" bIns="34290" rtlCol="0" anchor="ctr" anchorCtr="0">
            <a:normAutofit/>
          </a:bodyPr>
          <a:lstStyle/>
          <a:p>
            <a:pPr algn="ctr"/>
            <a:r>
              <a:rPr lang="en-GB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Proyectos</a:t>
            </a:r>
            <a:r>
              <a:rPr lang="en-GB" sz="2700" dirty="0">
                <a:latin typeface="Calibri" panose="020F0502020204030204" pitchFamily="34" charset="0"/>
                <a:cs typeface="Calibri" panose="020F0502020204030204" pitchFamily="34" charset="0"/>
              </a:rPr>
              <a:t> CIF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981D8F-EA96-407E-BB30-9E4EA646B815}"/>
              </a:ext>
            </a:extLst>
          </p:cNvPr>
          <p:cNvSpPr/>
          <p:nvPr/>
        </p:nvSpPr>
        <p:spPr>
          <a:xfrm>
            <a:off x="1554324" y="1745992"/>
            <a:ext cx="1623527" cy="62984"/>
          </a:xfrm>
          <a:prstGeom prst="rect">
            <a:avLst/>
          </a:prstGeom>
          <a:solidFill>
            <a:srgbClr val="4472C4">
              <a:lumMod val="50000"/>
            </a:srgbClr>
          </a:solidFill>
          <a:ln w="1270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prstClr val="white"/>
              </a:solidFill>
              <a:highlight>
                <a:srgbClr val="0000FF"/>
              </a:highlight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53BD6E-131B-43A3-B332-A400D48025CD}"/>
              </a:ext>
            </a:extLst>
          </p:cNvPr>
          <p:cNvSpPr/>
          <p:nvPr/>
        </p:nvSpPr>
        <p:spPr>
          <a:xfrm>
            <a:off x="3392451" y="1741928"/>
            <a:ext cx="1623527" cy="62984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51CBAC5-43D9-4375-B1B3-2EA293649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54" y="1837348"/>
            <a:ext cx="7289633" cy="41004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51D028-E7FD-40E6-A0B1-F771766744D6}"/>
              </a:ext>
            </a:extLst>
          </p:cNvPr>
          <p:cNvSpPr/>
          <p:nvPr/>
        </p:nvSpPr>
        <p:spPr>
          <a:xfrm>
            <a:off x="6554945" y="1062716"/>
            <a:ext cx="402324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169A"/>
              </a:buClr>
              <a:buBlip>
                <a:blip r:embed="rId4"/>
              </a:buBlip>
            </a:pPr>
            <a:r>
              <a:rPr lang="es-ES" sz="1500" dirty="0">
                <a:solidFill>
                  <a:schemeClr val="tx1">
                    <a:lumMod val="50000"/>
                  </a:schemeClr>
                </a:solidFill>
              </a:rPr>
              <a:t>Desde 2013</a:t>
            </a:r>
            <a:r>
              <a:rPr lang="es-ES" sz="1500" b="1" dirty="0">
                <a:solidFill>
                  <a:schemeClr val="tx1">
                    <a:lumMod val="50000"/>
                  </a:schemeClr>
                </a:solidFill>
              </a:rPr>
              <a:t>, 21 proyectos 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</a:rPr>
              <a:t>aprobados en la región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169A"/>
              </a:buClr>
              <a:buBlip>
                <a:blip r:embed="rId4"/>
              </a:buBlip>
            </a:pPr>
            <a:r>
              <a:rPr lang="es-ES" sz="1500" b="1" dirty="0">
                <a:solidFill>
                  <a:schemeClr val="tx1">
                    <a:lumMod val="50000"/>
                  </a:schemeClr>
                </a:solidFill>
              </a:rPr>
              <a:t>18  proyectos 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</a:rPr>
              <a:t>bajo implementación</a:t>
            </a:r>
            <a:endParaRPr lang="es-ES" sz="15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169A"/>
              </a:buClr>
              <a:buBlip>
                <a:blip r:embed="rId4"/>
              </a:buBlip>
            </a:pPr>
            <a:r>
              <a:rPr lang="es-ES" sz="1500" dirty="0">
                <a:solidFill>
                  <a:schemeClr val="tx1">
                    <a:lumMod val="50000"/>
                  </a:schemeClr>
                </a:solidFill>
              </a:rPr>
              <a:t>Inversión total de 2 mil millones de euros, en los que </a:t>
            </a:r>
            <a:r>
              <a:rPr lang="es-ES" sz="1500" b="1" dirty="0">
                <a:solidFill>
                  <a:schemeClr val="tx1">
                    <a:lumMod val="50000"/>
                  </a:schemeClr>
                </a:solidFill>
              </a:rPr>
              <a:t>CIF ha contribuido con un total de 190 millones.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169A"/>
              </a:buClr>
              <a:buBlip>
                <a:blip r:embed="rId4"/>
              </a:buBlip>
            </a:pPr>
            <a:r>
              <a:rPr lang="es-ES" sz="1500" dirty="0">
                <a:solidFill>
                  <a:schemeClr val="tx1">
                    <a:lumMod val="50000"/>
                  </a:schemeClr>
                </a:solidFill>
              </a:rPr>
              <a:t>Por cada euro aportado por CIF, una media de 11 euros de inversión </a:t>
            </a:r>
            <a:r>
              <a:rPr lang="es-ES" sz="1500">
                <a:solidFill>
                  <a:schemeClr val="tx1">
                    <a:lumMod val="50000"/>
                  </a:schemeClr>
                </a:solidFill>
              </a:rPr>
              <a:t>fue comprometida 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</a:rPr>
              <a:t>por las instituciones financieras socias.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11" name="Picture 3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96F319FC-FA13-490D-8D48-6ACFCB299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427" y="5916592"/>
            <a:ext cx="841375" cy="4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4979" y="1"/>
            <a:ext cx="7873763" cy="1265220"/>
          </a:xfrm>
        </p:spPr>
        <p:txBody>
          <a:bodyPr/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Europa Global</a:t>
            </a:r>
            <a:b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Instrumento para la Vecindad, el Desarrollo y la Cooperación Internacional (NDICI)</a:t>
            </a:r>
            <a:endParaRPr 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95" y="2321161"/>
            <a:ext cx="4458919" cy="3132000"/>
          </a:xfrm>
          <a:prstGeom prst="rect">
            <a:avLst/>
          </a:prstGeom>
        </p:spPr>
      </p:pic>
      <p:pic>
        <p:nvPicPr>
          <p:cNvPr id="11" name="Picture 2" descr="\\NET1.cec.eu.int\HOMES\021\FORNABE\Desktop\Cabinet\MFF\MFF 2014-20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385" y="2321161"/>
            <a:ext cx="4662437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82174" y="17536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tx2"/>
                </a:solidFill>
              </a:rPr>
              <a:t>2014-2020</a:t>
            </a:r>
            <a:endParaRPr lang="en-GB" dirty="0" err="1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6637" y="17536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tx2"/>
                </a:solidFill>
              </a:rPr>
              <a:t>2021-2027</a:t>
            </a:r>
            <a:endParaRPr lang="en-GB" sz="24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938" y="835566"/>
            <a:ext cx="6413463" cy="994138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Equipo Europa en el Mundo: Twin </a:t>
            </a:r>
            <a:r>
              <a:rPr lang="es-ES" sz="3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Transitions</a:t>
            </a: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b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Gateway</a:t>
            </a:r>
            <a:endParaRPr lang="es-ES" sz="2000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0F3DC0-2EC9-4572-AD02-7D4CEDA038EF}"/>
              </a:ext>
            </a:extLst>
          </p:cNvPr>
          <p:cNvSpPr/>
          <p:nvPr/>
        </p:nvSpPr>
        <p:spPr>
          <a:xfrm>
            <a:off x="7606876" y="3800555"/>
            <a:ext cx="2700000" cy="1860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D5CECF4-DE73-4C31-84AF-AA4788198D26}"/>
              </a:ext>
            </a:extLst>
          </p:cNvPr>
          <p:cNvSpPr>
            <a:spLocks noChangeAspect="1"/>
          </p:cNvSpPr>
          <p:nvPr/>
        </p:nvSpPr>
        <p:spPr>
          <a:xfrm>
            <a:off x="7606876" y="2101364"/>
            <a:ext cx="2700000" cy="1593596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5F604B-E660-4F17-8BEF-422ABC03B766}"/>
              </a:ext>
            </a:extLst>
          </p:cNvPr>
          <p:cNvSpPr/>
          <p:nvPr/>
        </p:nvSpPr>
        <p:spPr>
          <a:xfrm>
            <a:off x="4743256" y="3790808"/>
            <a:ext cx="2700000" cy="1870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3F2537-45A8-4C88-8797-3AB3DD53246E}"/>
              </a:ext>
            </a:extLst>
          </p:cNvPr>
          <p:cNvSpPr/>
          <p:nvPr/>
        </p:nvSpPr>
        <p:spPr>
          <a:xfrm>
            <a:off x="4743256" y="2088460"/>
            <a:ext cx="2700000" cy="1606500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ABF51E-73A2-495C-B432-E4415BE9E21A}"/>
              </a:ext>
            </a:extLst>
          </p:cNvPr>
          <p:cNvSpPr/>
          <p:nvPr/>
        </p:nvSpPr>
        <p:spPr>
          <a:xfrm>
            <a:off x="1879636" y="3792526"/>
            <a:ext cx="2700000" cy="1868722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847CF34-AE57-438D-9BD9-3DFE2D9B90DF}"/>
              </a:ext>
            </a:extLst>
          </p:cNvPr>
          <p:cNvSpPr/>
          <p:nvPr/>
        </p:nvSpPr>
        <p:spPr>
          <a:xfrm>
            <a:off x="1879636" y="2088460"/>
            <a:ext cx="2700000" cy="16065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DC9168-DD88-4E4B-9E9B-F2D1DF814B22}"/>
              </a:ext>
            </a:extLst>
          </p:cNvPr>
          <p:cNvSpPr txBox="1"/>
          <p:nvPr/>
        </p:nvSpPr>
        <p:spPr>
          <a:xfrm>
            <a:off x="1961329" y="2353385"/>
            <a:ext cx="2499784" cy="76338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35100" tIns="35100" rIns="35100" bIns="35100" rtlCol="0">
            <a:spAutoFit/>
          </a:bodyPr>
          <a:lstStyle/>
          <a:p>
            <a:pPr algn="ctr"/>
            <a:r>
              <a:rPr lang="es-E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grandes áreas prioritarias para Asociaciones Internacionales</a:t>
            </a:r>
            <a:endParaRPr lang="es-E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961D53-0835-414F-B490-CAA05B3B4197}"/>
              </a:ext>
            </a:extLst>
          </p:cNvPr>
          <p:cNvSpPr txBox="1"/>
          <p:nvPr/>
        </p:nvSpPr>
        <p:spPr>
          <a:xfrm>
            <a:off x="1979744" y="3808701"/>
            <a:ext cx="2499784" cy="76338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35100" tIns="35100" rIns="35100" bIns="35100" rtlCol="0">
            <a:spAutoFit/>
          </a:bodyPr>
          <a:lstStyle/>
          <a:p>
            <a:r>
              <a:rPr lang="es-E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Alianzas para un crecimiento sostenible y creación de empleo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DF27A7-D7C9-4704-9BE1-662FF1CE3092}"/>
              </a:ext>
            </a:extLst>
          </p:cNvPr>
          <p:cNvSpPr txBox="1"/>
          <p:nvPr/>
        </p:nvSpPr>
        <p:spPr>
          <a:xfrm>
            <a:off x="1993654" y="4620867"/>
            <a:ext cx="2580470" cy="87879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35100" tIns="35100" rIns="35100" bIns="35100" rtlCol="0">
            <a:spAutoFit/>
          </a:bodyPr>
          <a:lstStyle/>
          <a:p>
            <a:r>
              <a:rPr lang="es-E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Inversiones sostenibles y reducción de riesgo; creación de trabajos decentes; educación y formación; clima de negocios e inversiones; integración económica regional; comercio sostenible.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5A4164-A978-486D-A948-F988CDC278F0}"/>
              </a:ext>
            </a:extLst>
          </p:cNvPr>
          <p:cNvSpPr txBox="1"/>
          <p:nvPr/>
        </p:nvSpPr>
        <p:spPr>
          <a:xfrm>
            <a:off x="4916257" y="2204029"/>
            <a:ext cx="2464382" cy="30171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35100" tIns="35100" rIns="35100" bIns="35100" rtlCol="0">
            <a:spAutoFit/>
          </a:bodyPr>
          <a:lstStyle/>
          <a:p>
            <a:r>
              <a:rPr lang="es-E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Alianzas y asociaciones verdes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2D7948-5895-4613-8D17-66F03EBFDA4C}"/>
              </a:ext>
            </a:extLst>
          </p:cNvPr>
          <p:cNvSpPr txBox="1"/>
          <p:nvPr/>
        </p:nvSpPr>
        <p:spPr>
          <a:xfrm>
            <a:off x="4870634" y="2718893"/>
            <a:ext cx="2445245" cy="71721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35100" tIns="35100" rIns="35100" bIns="35100" rtlCol="0">
            <a:spAutoFit/>
          </a:bodyPr>
          <a:lstStyle/>
          <a:p>
            <a:r>
              <a:rPr lang="es-E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Economía circular; biodiversidad ciudades verdes y sostenibles,;  energía sostenible; sistemas alimentarios: de la granja al tenedor; aguas y océanos…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71D6DF-F60D-47FE-AB44-D6AE26A2FF50}"/>
              </a:ext>
            </a:extLst>
          </p:cNvPr>
          <p:cNvSpPr txBox="1"/>
          <p:nvPr/>
        </p:nvSpPr>
        <p:spPr>
          <a:xfrm>
            <a:off x="4916257" y="3808700"/>
            <a:ext cx="2276718" cy="53255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35100" tIns="35100" rIns="35100" bIns="35100" rtlCol="0">
            <a:spAutoFit/>
          </a:bodyPr>
          <a:lstStyle/>
          <a:p>
            <a:r>
              <a:rPr lang="es-E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Asociaciones para la migración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3F38FE-AD23-4E0B-8CCE-5136C6402DF1}"/>
              </a:ext>
            </a:extLst>
          </p:cNvPr>
          <p:cNvSpPr txBox="1"/>
          <p:nvPr/>
        </p:nvSpPr>
        <p:spPr>
          <a:xfrm>
            <a:off x="4886664" y="4452934"/>
            <a:ext cx="2244052" cy="87879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35100" tIns="35100" rIns="35100" bIns="35100" rtlCol="0">
            <a:spAutoFit/>
          </a:bodyPr>
          <a:lstStyle/>
          <a:p>
            <a:r>
              <a:rPr lang="es-E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Causas profundas para la migración y el desplazamiento forzado; gestión de la migración; solución estable para los refugiados, vías legales pata la migración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290029-0BA5-4349-B519-3CF2532745D0}"/>
              </a:ext>
            </a:extLst>
          </p:cNvPr>
          <p:cNvSpPr txBox="1"/>
          <p:nvPr/>
        </p:nvSpPr>
        <p:spPr>
          <a:xfrm>
            <a:off x="7730334" y="2204029"/>
            <a:ext cx="2576542" cy="53255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35100" tIns="35100" rIns="35100" bIns="35100" rtlCol="0">
            <a:spAutoFit/>
          </a:bodyPr>
          <a:lstStyle/>
          <a:p>
            <a:r>
              <a:rPr lang="es-E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Digital, Ciencia, Tecnología e Innovación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A1AC21-3982-402E-8D0D-F8472C033A1B}"/>
              </a:ext>
            </a:extLst>
          </p:cNvPr>
          <p:cNvSpPr txBox="1"/>
          <p:nvPr/>
        </p:nvSpPr>
        <p:spPr>
          <a:xfrm>
            <a:off x="7755194" y="2797251"/>
            <a:ext cx="2287165" cy="55563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35100" tIns="35100" rIns="35100" bIns="35100" rtlCol="0">
            <a:spAutoFit/>
          </a:bodyPr>
          <a:lstStyle/>
          <a:p>
            <a:r>
              <a:rPr lang="es-E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Gobernanza y conectividad digital; e-</a:t>
            </a:r>
            <a:r>
              <a:rPr lang="es-ES" sz="10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  <a:r>
              <a:rPr lang="es-E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formación digital, protección de datos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8B5E1D9-052E-406D-B136-73FEC926465B}"/>
              </a:ext>
            </a:extLst>
          </p:cNvPr>
          <p:cNvSpPr txBox="1"/>
          <p:nvPr/>
        </p:nvSpPr>
        <p:spPr>
          <a:xfrm>
            <a:off x="7755193" y="3819139"/>
            <a:ext cx="2402763" cy="53255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35100" tIns="35100" rIns="35100" bIns="35100" rtlCol="0">
            <a:spAutoFit/>
          </a:bodyPr>
          <a:lstStyle/>
          <a:p>
            <a:r>
              <a:rPr lang="es-E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Gobernanza, Paz y Seguridad / Desarrollo Humano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280C74-745D-41F7-B8C1-22658BBC88F9}"/>
              </a:ext>
            </a:extLst>
          </p:cNvPr>
          <p:cNvSpPr txBox="1"/>
          <p:nvPr/>
        </p:nvSpPr>
        <p:spPr>
          <a:xfrm>
            <a:off x="7730334" y="4452934"/>
            <a:ext cx="2383546" cy="104038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35100" tIns="35100" rIns="35100" bIns="35100" rtlCol="0">
            <a:spAutoFit/>
          </a:bodyPr>
          <a:lstStyle/>
          <a:p>
            <a:r>
              <a:rPr lang="es-E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Derechos humanos, democracia y valores fundamentales; Desarrollo humano; Estado de derecho; prevención de conflictos; paz sostenible y resiliencia; lucha contra el terrorismo y el crimen organizado</a:t>
            </a:r>
          </a:p>
        </p:txBody>
      </p:sp>
      <p:pic>
        <p:nvPicPr>
          <p:cNvPr id="22" name="Picture 2" descr="https://pbs.twimg.com/media/EUNisLRXkAAwfvj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32616" r="54512" b="21828"/>
          <a:stretch/>
        </p:blipFill>
        <p:spPr bwMode="auto">
          <a:xfrm>
            <a:off x="9686030" y="66048"/>
            <a:ext cx="855700" cy="8777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397802" y="66048"/>
            <a:ext cx="1422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>
                <a:solidFill>
                  <a:schemeClr val="accent4"/>
                </a:solidFill>
                <a:latin typeface="EC Square Sans Cond Pro Medium" panose="020B0606000000020004" pitchFamily="34" charset="0"/>
              </a:rPr>
              <a:t>Fundamental a corto/medio plazo: respuesta a la pandemia</a:t>
            </a:r>
          </a:p>
        </p:txBody>
      </p:sp>
      <p:sp>
        <p:nvSpPr>
          <p:cNvPr id="25" name="Oval 24"/>
          <p:cNvSpPr/>
          <p:nvPr/>
        </p:nvSpPr>
        <p:spPr>
          <a:xfrm>
            <a:off x="8339880" y="-582987"/>
            <a:ext cx="2923674" cy="2165684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900"/>
          </a:p>
        </p:txBody>
      </p:sp>
    </p:spTree>
    <p:extLst>
      <p:ext uri="{BB962C8B-B14F-4D97-AF65-F5344CB8AC3E}">
        <p14:creationId xmlns:p14="http://schemas.microsoft.com/office/powerpoint/2010/main" val="33110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7AC92-0622-4386-B19B-26C3B06C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9" y="281977"/>
            <a:ext cx="7886700" cy="782357"/>
          </a:xfrm>
        </p:spPr>
        <p:txBody>
          <a:bodyPr/>
          <a:lstStyle/>
          <a:p>
            <a:r>
              <a:rPr lang="es-E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Modos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C714E-38D9-46AD-BDBC-1BEB79635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4460" y="1583139"/>
            <a:ext cx="7682640" cy="1738985"/>
          </a:xfrm>
        </p:spPr>
        <p:txBody>
          <a:bodyPr/>
          <a:lstStyle/>
          <a:p>
            <a:pPr marL="285750" indent="-285750">
              <a:spcAft>
                <a:spcPts val="300"/>
              </a:spcAft>
            </a:pPr>
            <a:r>
              <a:rPr lang="es-ES" sz="16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Apoyo presupuestario</a:t>
            </a:r>
          </a:p>
          <a:p>
            <a:pPr marL="285750" indent="-285750">
              <a:spcAft>
                <a:spcPts val="300"/>
              </a:spcAft>
            </a:pPr>
            <a:r>
              <a:rPr lang="es-ES" sz="16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Subvenciones</a:t>
            </a:r>
          </a:p>
          <a:p>
            <a:pPr marL="285750" indent="-285750">
              <a:spcAft>
                <a:spcPts val="300"/>
              </a:spcAft>
            </a:pPr>
            <a:r>
              <a:rPr lang="es-ES" sz="16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Contratos públicos (servicios/asistencia técnica, obras..)</a:t>
            </a:r>
          </a:p>
          <a:p>
            <a:pPr marL="285750" indent="-285750">
              <a:spcAft>
                <a:spcPts val="300"/>
              </a:spcAft>
            </a:pPr>
            <a:r>
              <a:rPr lang="es-ES" sz="16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Promoción de inversiones a través de la financiación mixta (</a:t>
            </a:r>
            <a:r>
              <a:rPr lang="es-ES" sz="1600" i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blending</a:t>
            </a:r>
            <a:r>
              <a:rPr lang="es-ES" sz="16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 garantías presupuestarias (</a:t>
            </a:r>
            <a:r>
              <a:rPr lang="es-ES" sz="16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Fondo Europeo de Desarrollo Sostenible Plus/EFSD+)</a:t>
            </a:r>
            <a:endParaRPr lang="en-GB" sz="1600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43556-43E1-46D5-BD82-1CEC5DB02172}"/>
              </a:ext>
            </a:extLst>
          </p:cNvPr>
          <p:cNvSpPr txBox="1"/>
          <p:nvPr/>
        </p:nvSpPr>
        <p:spPr>
          <a:xfrm>
            <a:off x="2127970" y="1110128"/>
            <a:ext cx="54699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650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Modalidades de implementación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CEA5D5-FD2D-4B15-BC63-EA19F9DD0551}"/>
              </a:ext>
            </a:extLst>
          </p:cNvPr>
          <p:cNvSpPr txBox="1">
            <a:spLocks/>
          </p:cNvSpPr>
          <p:nvPr/>
        </p:nvSpPr>
        <p:spPr>
          <a:xfrm>
            <a:off x="2134461" y="3996220"/>
            <a:ext cx="7904889" cy="2038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38" indent="-171438" algn="l" defTabSz="6857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Aft>
                <a:spcPts val="300"/>
              </a:spcAft>
              <a:buClr>
                <a:srgbClr val="0F5494"/>
              </a:buClr>
              <a:buNone/>
              <a:defRPr/>
            </a:pPr>
            <a:r>
              <a:rPr lang="es-ES" sz="1600" kern="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Comisión puede concluir contratos con beneficiarios </a:t>
            </a:r>
            <a:r>
              <a:rPr lang="es-ES" sz="1600" kern="0" dirty="0">
                <a:solidFill>
                  <a:srgbClr val="EC8C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(directo)</a:t>
            </a:r>
            <a:r>
              <a:rPr lang="es-ES" sz="1600" kern="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utilizar un intermediario </a:t>
            </a:r>
            <a:r>
              <a:rPr lang="es-ES" sz="1600" kern="0" dirty="0">
                <a:solidFill>
                  <a:srgbClr val="EC8C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(indirecto)</a:t>
            </a:r>
            <a:r>
              <a:rPr lang="es-ES" sz="1600" kern="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principalmente:   </a:t>
            </a:r>
          </a:p>
          <a:p>
            <a:pPr marL="285750" indent="-285750" eaLnBrk="0" hangingPunct="0">
              <a:spcAft>
                <a:spcPts val="300"/>
              </a:spcAft>
              <a:buClr>
                <a:srgbClr val="0F5494"/>
              </a:buClr>
              <a:defRPr/>
            </a:pPr>
            <a:r>
              <a:rPr lang="es-ES" sz="1600" kern="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País asociado</a:t>
            </a:r>
          </a:p>
          <a:p>
            <a:pPr marL="285750" indent="-285750" eaLnBrk="0" hangingPunct="0">
              <a:spcAft>
                <a:spcPts val="300"/>
              </a:spcAft>
              <a:buClr>
                <a:srgbClr val="0F5494"/>
              </a:buClr>
              <a:defRPr/>
            </a:pPr>
            <a:r>
              <a:rPr lang="es-ES" sz="1600" kern="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Agencia o banco de desarrollo de un Estado miembro u otro país</a:t>
            </a:r>
          </a:p>
          <a:p>
            <a:pPr marL="285750" indent="-285750" eaLnBrk="0" hangingPunct="0">
              <a:spcAft>
                <a:spcPts val="300"/>
              </a:spcAft>
              <a:buClr>
                <a:srgbClr val="0F5494"/>
              </a:buClr>
              <a:defRPr/>
            </a:pPr>
            <a:r>
              <a:rPr lang="es-ES" sz="1600" kern="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Institución financiera Europea (BEI, BERD)</a:t>
            </a:r>
          </a:p>
          <a:p>
            <a:pPr marL="285750" indent="-285750" eaLnBrk="0" hangingPunct="0">
              <a:spcAft>
                <a:spcPts val="300"/>
              </a:spcAft>
              <a:buClr>
                <a:srgbClr val="0F5494"/>
              </a:buClr>
              <a:defRPr/>
            </a:pPr>
            <a:r>
              <a:rPr lang="es-ES" sz="1600" kern="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Organización/ institución financiera internacional (ONU, Banco Mundial,etc.)</a:t>
            </a:r>
          </a:p>
          <a:p>
            <a:pPr marL="0" indent="0" eaLnBrk="0" hangingPunct="0">
              <a:spcAft>
                <a:spcPts val="300"/>
              </a:spcAft>
              <a:buClr>
                <a:srgbClr val="0F5494"/>
              </a:buClr>
              <a:buNone/>
              <a:defRPr/>
            </a:pPr>
            <a:r>
              <a:rPr lang="es-ES" sz="1600" b="1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EFSD+: principalmente agencias y bancos de desarrollo e instituciones financieras europeas</a:t>
            </a:r>
            <a:endParaRPr lang="es-ES" sz="1600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A612D9-EE52-4F43-8851-BB9BAF215720}"/>
              </a:ext>
            </a:extLst>
          </p:cNvPr>
          <p:cNvSpPr txBox="1"/>
          <p:nvPr/>
        </p:nvSpPr>
        <p:spPr>
          <a:xfrm>
            <a:off x="2152650" y="3550314"/>
            <a:ext cx="54699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650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Modo de gestión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436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552701" y="1128654"/>
            <a:ext cx="6578185" cy="564739"/>
          </a:xfrm>
        </p:spPr>
        <p:txBody>
          <a:bodyPr/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5 areas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prioritarias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LAC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132597" y="2064434"/>
            <a:ext cx="6856688" cy="3200023"/>
          </a:xfrm>
        </p:spPr>
        <p:txBody>
          <a:bodyPr vert="horz" lIns="83735" tIns="41868" rIns="83735" bIns="41868" rtlCol="0" anchor="t">
            <a:noAutofit/>
          </a:bodyPr>
          <a:lstStyle/>
          <a:p>
            <a:pPr marL="418658" indent="-418658">
              <a:spcAft>
                <a:spcPts val="1099"/>
              </a:spcAft>
              <a:buFont typeface="+mj-lt"/>
              <a:buAutoNum type="arabicPeriod"/>
            </a:pPr>
            <a:r>
              <a:rPr lang="fr-BE" sz="2198" b="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 transition</a:t>
            </a:r>
          </a:p>
          <a:p>
            <a:pPr marL="418658" indent="-418658">
              <a:spcAft>
                <a:spcPts val="1099"/>
              </a:spcAft>
              <a:buFont typeface="+mj-lt"/>
              <a:buAutoNum type="arabicPeriod"/>
            </a:pPr>
            <a:r>
              <a:rPr lang="fr-BE" sz="2198" b="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transformation</a:t>
            </a:r>
          </a:p>
          <a:p>
            <a:pPr marL="418658" indent="-418658">
              <a:spcAft>
                <a:spcPts val="1099"/>
              </a:spcAft>
              <a:buFont typeface="+mj-lt"/>
              <a:buAutoNum type="arabicPeriod"/>
            </a:pPr>
            <a:r>
              <a:rPr lang="fr-BE" sz="2198" b="0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fr-BE" sz="2198" b="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inclusive </a:t>
            </a:r>
            <a:r>
              <a:rPr lang="fr-BE" sz="2198" b="0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economy</a:t>
            </a:r>
            <a:endParaRPr lang="fr-BE" sz="2198" b="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8658" indent="-418658">
              <a:spcAft>
                <a:spcPts val="1099"/>
              </a:spcAft>
              <a:buFont typeface="+mj-lt"/>
              <a:buAutoNum type="arabicPeriod"/>
            </a:pPr>
            <a:r>
              <a:rPr lang="fr-BE" sz="2198" b="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Democratic </a:t>
            </a:r>
            <a:r>
              <a:rPr lang="fr-BE" sz="2198" b="0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governance</a:t>
            </a:r>
            <a:r>
              <a:rPr lang="fr-BE" sz="2198" b="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sz="2198" b="0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</a:t>
            </a:r>
            <a:r>
              <a:rPr lang="fr-BE" sz="2198" b="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migration</a:t>
            </a:r>
          </a:p>
          <a:p>
            <a:pPr marL="418658" indent="-418658">
              <a:spcAft>
                <a:spcPts val="1099"/>
              </a:spcAft>
              <a:buFont typeface="+mj-lt"/>
              <a:buAutoNum type="arabicPeriod"/>
            </a:pPr>
            <a:r>
              <a:rPr lang="fr-BE" sz="2198" b="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</a:t>
            </a:r>
            <a:r>
              <a:rPr lang="fr-BE" sz="2198" b="0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cohesion</a:t>
            </a:r>
            <a:r>
              <a:rPr lang="fr-BE" sz="2198" b="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BE" sz="2198" b="0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addressing</a:t>
            </a:r>
            <a:r>
              <a:rPr lang="fr-BE" sz="2198" b="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198" b="0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inequalities</a:t>
            </a:r>
          </a:p>
        </p:txBody>
      </p:sp>
      <p:pic>
        <p:nvPicPr>
          <p:cNvPr id="4" name="Obraz 14">
            <a:extLst>
              <a:ext uri="{FF2B5EF4-FFF2-40B4-BE49-F238E27FC236}">
                <a16:creationId xmlns:a16="http://schemas.microsoft.com/office/drawing/2014/main" id="{3E399E40-A1BC-4F6D-878D-41690F386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094" y="1913607"/>
            <a:ext cx="764286" cy="722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380" y="2302739"/>
            <a:ext cx="749566" cy="732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2077" y="2787032"/>
            <a:ext cx="745942" cy="715862"/>
          </a:xfrm>
          <a:prstGeom prst="rect">
            <a:avLst/>
          </a:prstGeom>
        </p:spPr>
      </p:pic>
      <p:pic>
        <p:nvPicPr>
          <p:cNvPr id="9" name="Obraz 4">
            <a:extLst>
              <a:ext uri="{FF2B5EF4-FFF2-40B4-BE49-F238E27FC236}">
                <a16:creationId xmlns:a16="http://schemas.microsoft.com/office/drawing/2014/main" id="{F442CFEC-4BD2-4AA6-9457-1447FD101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5887" y="4005112"/>
            <a:ext cx="649999" cy="649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0933" y="3327788"/>
            <a:ext cx="658352" cy="6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1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F9A4-AFA5-4355-B277-E81F43E3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463" y="685319"/>
            <a:ext cx="8273261" cy="554489"/>
          </a:xfrm>
        </p:spPr>
        <p:txBody>
          <a:bodyPr>
            <a:normAutofit/>
          </a:bodyPr>
          <a:lstStyle/>
          <a:p>
            <a:pPr algn="ctr"/>
            <a:r>
              <a:rPr lang="en-GB" sz="2700" dirty="0">
                <a:latin typeface="Calibri" panose="020F0502020204030204" pitchFamily="34" charset="0"/>
                <a:cs typeface="Calibri" panose="020F0502020204030204" pitchFamily="34" charset="0"/>
              </a:rPr>
              <a:t>Blending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981D8F-EA96-407E-BB30-9E4EA646B815}"/>
              </a:ext>
            </a:extLst>
          </p:cNvPr>
          <p:cNvSpPr/>
          <p:nvPr/>
        </p:nvSpPr>
        <p:spPr>
          <a:xfrm>
            <a:off x="1554324" y="1745992"/>
            <a:ext cx="1623527" cy="62984"/>
          </a:xfrm>
          <a:prstGeom prst="rect">
            <a:avLst/>
          </a:prstGeom>
          <a:solidFill>
            <a:srgbClr val="4472C4">
              <a:lumMod val="50000"/>
            </a:srgbClr>
          </a:solidFill>
          <a:ln w="1270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prstClr val="white"/>
              </a:solidFill>
              <a:highlight>
                <a:srgbClr val="0000FF"/>
              </a:highlight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53BD6E-131B-43A3-B332-A400D48025CD}"/>
              </a:ext>
            </a:extLst>
          </p:cNvPr>
          <p:cNvSpPr/>
          <p:nvPr/>
        </p:nvSpPr>
        <p:spPr>
          <a:xfrm>
            <a:off x="3392451" y="1741928"/>
            <a:ext cx="1623527" cy="62984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0D3687-1107-4257-87C4-0A62FFFC90D5}"/>
              </a:ext>
            </a:extLst>
          </p:cNvPr>
          <p:cNvSpPr/>
          <p:nvPr/>
        </p:nvSpPr>
        <p:spPr>
          <a:xfrm>
            <a:off x="5278330" y="1737568"/>
            <a:ext cx="1623527" cy="62984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D4A16-5899-44A1-B21E-B2A48C6FDE72}"/>
              </a:ext>
            </a:extLst>
          </p:cNvPr>
          <p:cNvSpPr/>
          <p:nvPr/>
        </p:nvSpPr>
        <p:spPr>
          <a:xfrm>
            <a:off x="7176026" y="1737568"/>
            <a:ext cx="1623527" cy="62984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95AB2C-C6DF-4C36-9BD5-DA14FBEB4F1A}"/>
              </a:ext>
            </a:extLst>
          </p:cNvPr>
          <p:cNvSpPr/>
          <p:nvPr/>
        </p:nvSpPr>
        <p:spPr>
          <a:xfrm>
            <a:off x="9037473" y="1737567"/>
            <a:ext cx="1623527" cy="73740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327BBD-CC99-4DD2-BEAC-4B5DCE41F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21" y="2043203"/>
            <a:ext cx="5967743" cy="3862412"/>
          </a:xfrm>
          <a:prstGeom prst="rect">
            <a:avLst/>
          </a:prstGeom>
        </p:spPr>
      </p:pic>
      <p:pic>
        <p:nvPicPr>
          <p:cNvPr id="3" name="Picture 3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676F3E74-25EF-471A-89A0-D2B6A9FE1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450" y="5880539"/>
            <a:ext cx="722352" cy="4887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93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F9A4-AFA5-4355-B277-E81F43E3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463" y="1054223"/>
            <a:ext cx="8273261" cy="702078"/>
          </a:xfrm>
        </p:spPr>
        <p:txBody>
          <a:bodyPr>
            <a:normAutofit/>
          </a:bodyPr>
          <a:lstStyle/>
          <a:p>
            <a:pPr algn="ctr"/>
            <a:r>
              <a:rPr lang="en-GB" sz="2700" dirty="0">
                <a:latin typeface="Calibri" panose="020F0502020204030204" pitchFamily="34" charset="0"/>
                <a:cs typeface="Calibri" panose="020F0502020204030204" pitchFamily="34" charset="0"/>
              </a:rPr>
              <a:t>LACIF - </a:t>
            </a:r>
            <a:r>
              <a:rPr lang="en-GB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sectores</a:t>
            </a:r>
            <a:endParaRPr lang="en-GB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981D8F-EA96-407E-BB30-9E4EA646B815}"/>
              </a:ext>
            </a:extLst>
          </p:cNvPr>
          <p:cNvSpPr/>
          <p:nvPr/>
        </p:nvSpPr>
        <p:spPr>
          <a:xfrm>
            <a:off x="1554324" y="1745992"/>
            <a:ext cx="1623527" cy="62984"/>
          </a:xfrm>
          <a:prstGeom prst="rect">
            <a:avLst/>
          </a:prstGeom>
          <a:solidFill>
            <a:srgbClr val="4472C4">
              <a:lumMod val="50000"/>
            </a:srgbClr>
          </a:solidFill>
          <a:ln w="1270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prstClr val="white"/>
              </a:solidFill>
              <a:highlight>
                <a:srgbClr val="0000FF"/>
              </a:highlight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53BD6E-131B-43A3-B332-A400D48025CD}"/>
              </a:ext>
            </a:extLst>
          </p:cNvPr>
          <p:cNvSpPr/>
          <p:nvPr/>
        </p:nvSpPr>
        <p:spPr>
          <a:xfrm>
            <a:off x="3392451" y="1741928"/>
            <a:ext cx="1623527" cy="62984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0D3687-1107-4257-87C4-0A62FFFC90D5}"/>
              </a:ext>
            </a:extLst>
          </p:cNvPr>
          <p:cNvSpPr/>
          <p:nvPr/>
        </p:nvSpPr>
        <p:spPr>
          <a:xfrm>
            <a:off x="5278330" y="1737568"/>
            <a:ext cx="1623527" cy="62984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D4A16-5899-44A1-B21E-B2A48C6FDE72}"/>
              </a:ext>
            </a:extLst>
          </p:cNvPr>
          <p:cNvSpPr/>
          <p:nvPr/>
        </p:nvSpPr>
        <p:spPr>
          <a:xfrm>
            <a:off x="7176026" y="1737568"/>
            <a:ext cx="1623527" cy="62984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95AB2C-C6DF-4C36-9BD5-DA14FBEB4F1A}"/>
              </a:ext>
            </a:extLst>
          </p:cNvPr>
          <p:cNvSpPr/>
          <p:nvPr/>
        </p:nvSpPr>
        <p:spPr>
          <a:xfrm>
            <a:off x="9037473" y="1737567"/>
            <a:ext cx="1623527" cy="73740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3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676F3E74-25EF-471A-89A0-D2B6A9FE1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686" y="5277167"/>
            <a:ext cx="841375" cy="3831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1953461" y="2140919"/>
            <a:ext cx="8455902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1350" b="1" dirty="0"/>
              <a:t>2022: EUR 80 M</a:t>
            </a:r>
          </a:p>
          <a:p>
            <a:pPr algn="just"/>
            <a:endParaRPr lang="en-IE" sz="1350" b="1" dirty="0"/>
          </a:p>
          <a:p>
            <a:pPr algn="just"/>
            <a:endParaRPr lang="en-IE" sz="1350" b="1" dirty="0"/>
          </a:p>
          <a:p>
            <a:pPr algn="just"/>
            <a:endParaRPr lang="en-IE" sz="1350" b="1" dirty="0"/>
          </a:p>
          <a:p>
            <a:pPr algn="just"/>
            <a:endParaRPr lang="en-IE" sz="1350" b="1" dirty="0"/>
          </a:p>
          <a:p>
            <a:pPr algn="just"/>
            <a:endParaRPr lang="en-IE" sz="1350" b="1" dirty="0"/>
          </a:p>
          <a:p>
            <a:pPr algn="just"/>
            <a:endParaRPr lang="en-IE" sz="1350" b="1" dirty="0"/>
          </a:p>
          <a:p>
            <a:pPr algn="just"/>
            <a:endParaRPr lang="en-IE" sz="1350" b="1" dirty="0"/>
          </a:p>
          <a:p>
            <a:pPr algn="just"/>
            <a:endParaRPr lang="en-IE" sz="1350" b="1" dirty="0"/>
          </a:p>
          <a:p>
            <a:pPr algn="just"/>
            <a:endParaRPr lang="en-IE" sz="1350" b="1" dirty="0"/>
          </a:p>
          <a:p>
            <a:pPr algn="just"/>
            <a:endParaRPr lang="en-IE" sz="1350" b="1" dirty="0"/>
          </a:p>
          <a:p>
            <a:pPr algn="just"/>
            <a:endParaRPr lang="en-IE" sz="1350" b="1" dirty="0"/>
          </a:p>
          <a:p>
            <a:pPr algn="just"/>
            <a:endParaRPr lang="en-IE" sz="1350" dirty="0"/>
          </a:p>
          <a:p>
            <a:pPr algn="just"/>
            <a:endParaRPr lang="en-IE" sz="1350" dirty="0"/>
          </a:p>
          <a:p>
            <a:pPr algn="just"/>
            <a:r>
              <a:rPr lang="en-IE" sz="1350" b="1" dirty="0">
                <a:solidFill>
                  <a:srgbClr val="4FD1BE"/>
                </a:solidFill>
              </a:rPr>
              <a:t> </a:t>
            </a:r>
            <a:endParaRPr lang="en-IE" sz="1350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186" y="2580764"/>
            <a:ext cx="2796373" cy="1550827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488" y="2601880"/>
            <a:ext cx="2831200" cy="1529711"/>
          </a:xfrm>
          <a:prstGeom prst="rect">
            <a:avLst/>
          </a:prstGeom>
          <a:ln w="57150">
            <a:solidFill>
              <a:srgbClr val="4FD1BE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015978" y="4216000"/>
            <a:ext cx="2192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350" b="1" i="1" dirty="0" err="1">
                <a:solidFill>
                  <a:schemeClr val="accent1"/>
                </a:solidFill>
              </a:rPr>
              <a:t>Recuperación</a:t>
            </a:r>
            <a:r>
              <a:rPr lang="en-IE" sz="1350" b="1" i="1" dirty="0">
                <a:solidFill>
                  <a:schemeClr val="accent1"/>
                </a:solidFill>
              </a:rPr>
              <a:t> </a:t>
            </a:r>
            <a:r>
              <a:rPr lang="en-IE" sz="1350" b="1" i="1" dirty="0" err="1">
                <a:solidFill>
                  <a:schemeClr val="accent1"/>
                </a:solidFill>
              </a:rPr>
              <a:t>sostenible</a:t>
            </a:r>
            <a:r>
              <a:rPr lang="en-IE" sz="1350" b="1" i="1" dirty="0">
                <a:solidFill>
                  <a:schemeClr val="accent1"/>
                </a:solidFill>
              </a:rPr>
              <a:t> e </a:t>
            </a:r>
            <a:r>
              <a:rPr lang="en-IE" sz="1350" b="1" i="1" dirty="0" err="1">
                <a:solidFill>
                  <a:schemeClr val="accent1"/>
                </a:solidFill>
              </a:rPr>
              <a:t>inclusiva</a:t>
            </a:r>
            <a:r>
              <a:rPr lang="en-IE" sz="1350" b="1" i="1" dirty="0">
                <a:solidFill>
                  <a:schemeClr val="accent1"/>
                </a:solidFill>
              </a:rPr>
              <a:t> con </a:t>
            </a:r>
            <a:r>
              <a:rPr lang="en-IE" sz="1350" b="1" i="1" dirty="0" err="1">
                <a:solidFill>
                  <a:schemeClr val="accent1"/>
                </a:solidFill>
              </a:rPr>
              <a:t>foco</a:t>
            </a:r>
            <a:r>
              <a:rPr lang="en-IE" sz="1350" b="1" i="1" dirty="0">
                <a:solidFill>
                  <a:schemeClr val="accent1"/>
                </a:solidFill>
              </a:rPr>
              <a:t> </a:t>
            </a:r>
            <a:r>
              <a:rPr lang="en-IE" sz="1350" b="1" i="1" dirty="0" err="1">
                <a:solidFill>
                  <a:schemeClr val="accent1"/>
                </a:solidFill>
              </a:rPr>
              <a:t>en</a:t>
            </a:r>
            <a:r>
              <a:rPr lang="en-IE" sz="1350" b="1" i="1" dirty="0">
                <a:solidFill>
                  <a:schemeClr val="accent1"/>
                </a:solidFill>
              </a:rPr>
              <a:t> PYMEs</a:t>
            </a:r>
          </a:p>
          <a:p>
            <a:pPr algn="ctr"/>
            <a:r>
              <a:rPr lang="en-IE" sz="1350" b="1" i="1" dirty="0">
                <a:solidFill>
                  <a:schemeClr val="accent1"/>
                </a:solidFill>
              </a:rPr>
              <a:t>EUR 20 M</a:t>
            </a:r>
            <a:endParaRPr lang="en-US" sz="1350" b="1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3463" y="4219344"/>
            <a:ext cx="21920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350" b="1" i="1" dirty="0" err="1">
                <a:solidFill>
                  <a:srgbClr val="4FD1BE"/>
                </a:solidFill>
              </a:rPr>
              <a:t>Transición</a:t>
            </a:r>
            <a:r>
              <a:rPr lang="en-IE" sz="1350" b="1" i="1" dirty="0">
                <a:solidFill>
                  <a:srgbClr val="4FD1BE"/>
                </a:solidFill>
              </a:rPr>
              <a:t> </a:t>
            </a:r>
            <a:r>
              <a:rPr lang="en-IE" sz="1350" b="1" i="1" dirty="0" err="1">
                <a:solidFill>
                  <a:srgbClr val="4FD1BE"/>
                </a:solidFill>
              </a:rPr>
              <a:t>verde</a:t>
            </a:r>
            <a:r>
              <a:rPr lang="en-IE" sz="1350" b="1" i="1" dirty="0">
                <a:solidFill>
                  <a:srgbClr val="4FD1BE"/>
                </a:solidFill>
              </a:rPr>
              <a:t> </a:t>
            </a:r>
          </a:p>
          <a:p>
            <a:pPr algn="ctr"/>
            <a:r>
              <a:rPr lang="en-IE" sz="1350" b="1" i="1" dirty="0">
                <a:solidFill>
                  <a:srgbClr val="4FD1BE"/>
                </a:solidFill>
              </a:rPr>
              <a:t>EUR 40 M</a:t>
            </a:r>
            <a:endParaRPr lang="en-US" sz="1350" b="1" dirty="0">
              <a:solidFill>
                <a:srgbClr val="4FD1B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055" y="2564759"/>
            <a:ext cx="2958617" cy="1594716"/>
          </a:xfrm>
          <a:prstGeom prst="rect">
            <a:avLst/>
          </a:prstGeom>
          <a:ln w="57150">
            <a:solidFill>
              <a:srgbClr val="3333CC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7873864" y="4253035"/>
            <a:ext cx="21920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350" b="1" i="1" dirty="0">
                <a:solidFill>
                  <a:srgbClr val="3333CC"/>
                </a:solidFill>
              </a:rPr>
              <a:t>Digital Alliance</a:t>
            </a:r>
          </a:p>
          <a:p>
            <a:pPr algn="ctr"/>
            <a:r>
              <a:rPr lang="en-IE" sz="1350" b="1" i="1" dirty="0">
                <a:solidFill>
                  <a:srgbClr val="3333CC"/>
                </a:solidFill>
              </a:rPr>
              <a:t>EUR 10 M</a:t>
            </a:r>
            <a:endParaRPr lang="en-US" sz="135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7BDC47B-9D0F-43CE-ADFE-EBA53A15A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4" y="1816949"/>
            <a:ext cx="7742237" cy="9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Aft>
                <a:spcPts val="450"/>
              </a:spcAft>
            </a:pPr>
            <a:r>
              <a:rPr lang="es-ES" alt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cantidad asignada a la región será de al menos </a:t>
            </a:r>
            <a:r>
              <a:rPr lang="es-ES" altLang="en-US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 785 millones</a:t>
            </a:r>
            <a:r>
              <a:rPr lang="es-ES" alt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E8B119-6EF4-4965-BDFF-0DA53F7D316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48347" y="2997199"/>
          <a:ext cx="4308055" cy="2622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7238">
                  <a:extLst>
                    <a:ext uri="{9D8B030D-6E8A-4147-A177-3AD203B41FA5}">
                      <a16:colId xmlns:a16="http://schemas.microsoft.com/office/drawing/2014/main" val="809474291"/>
                    </a:ext>
                  </a:extLst>
                </a:gridCol>
                <a:gridCol w="1329225">
                  <a:extLst>
                    <a:ext uri="{9D8B030D-6E8A-4147-A177-3AD203B41FA5}">
                      <a16:colId xmlns:a16="http://schemas.microsoft.com/office/drawing/2014/main" val="234145529"/>
                    </a:ext>
                  </a:extLst>
                </a:gridCol>
                <a:gridCol w="1102010">
                  <a:extLst>
                    <a:ext uri="{9D8B030D-6E8A-4147-A177-3AD203B41FA5}">
                      <a16:colId xmlns:a16="http://schemas.microsoft.com/office/drawing/2014/main" val="1073345546"/>
                    </a:ext>
                  </a:extLst>
                </a:gridCol>
                <a:gridCol w="789582">
                  <a:extLst>
                    <a:ext uri="{9D8B030D-6E8A-4147-A177-3AD203B41FA5}">
                      <a16:colId xmlns:a16="http://schemas.microsoft.com/office/drawing/2014/main" val="1977449842"/>
                    </a:ext>
                  </a:extLst>
                </a:gridCol>
              </a:tblGrid>
              <a:tr h="71540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Garantías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Blending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431" marR="21431" marT="0" marB="0" anchor="ctr"/>
                </a:tc>
                <a:extLst>
                  <a:ext uri="{0D108BD9-81ED-4DB2-BD59-A6C34878D82A}">
                    <a16:rowId xmlns:a16="http://schemas.microsoft.com/office/drawing/2014/main" val="3630577892"/>
                  </a:ext>
                </a:extLst>
              </a:tr>
              <a:tr h="71540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Nacional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162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291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453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431" marR="21431" marT="0" marB="0" anchor="ctr"/>
                </a:tc>
                <a:extLst>
                  <a:ext uri="{0D108BD9-81ED-4DB2-BD59-A6C34878D82A}">
                    <a16:rowId xmlns:a16="http://schemas.microsoft.com/office/drawing/2014/main" val="1804928319"/>
                  </a:ext>
                </a:extLst>
              </a:tr>
              <a:tr h="71540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153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179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332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431" marR="21431" marT="0" marB="0" anchor="ctr"/>
                </a:tc>
                <a:extLst>
                  <a:ext uri="{0D108BD9-81ED-4DB2-BD59-A6C34878D82A}">
                    <a16:rowId xmlns:a16="http://schemas.microsoft.com/office/drawing/2014/main" val="2001962327"/>
                  </a:ext>
                </a:extLst>
              </a:tr>
              <a:tr h="47579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315</a:t>
                      </a:r>
                      <a:endParaRPr lang="en-US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470</a:t>
                      </a:r>
                      <a:endParaRPr lang="en-US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785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431" marR="21431" marT="0" marB="0" anchor="ctr"/>
                </a:tc>
                <a:extLst>
                  <a:ext uri="{0D108BD9-81ED-4DB2-BD59-A6C34878D82A}">
                    <a16:rowId xmlns:a16="http://schemas.microsoft.com/office/drawing/2014/main" val="129075412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4EEA655A-AE0F-49BB-A506-46626853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663" y="482600"/>
            <a:ext cx="7886700" cy="78263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EFSD</a:t>
            </a:r>
            <a:r>
              <a:rPr lang="en-IE" sz="2800" b="1" dirty="0">
                <a:latin typeface="Calibri" panose="020F0502020204030204" pitchFamily="34" charset="0"/>
                <a:cs typeface="Calibri" panose="020F0502020204030204" pitchFamily="34" charset="0"/>
              </a:rPr>
              <a:t>+ y blending </a:t>
            </a:r>
            <a:r>
              <a:rPr lang="en-GB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América L</a:t>
            </a:r>
            <a:r>
              <a:rPr lang="en-GB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atina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y el Caribe</a:t>
            </a:r>
          </a:p>
        </p:txBody>
      </p:sp>
    </p:spTree>
    <p:extLst>
      <p:ext uri="{BB962C8B-B14F-4D97-AF65-F5344CB8AC3E}">
        <p14:creationId xmlns:p14="http://schemas.microsoft.com/office/powerpoint/2010/main" val="27122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47732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D1C487E137BF841935A7CC2EE8099C2" ma:contentTypeVersion="11" ma:contentTypeDescription="Crear nuevo documento." ma:contentTypeScope="" ma:versionID="f71db89a1f297e4e3607075c3f36bd63">
  <xsd:schema xmlns:xsd="http://www.w3.org/2001/XMLSchema" xmlns:xs="http://www.w3.org/2001/XMLSchema" xmlns:p="http://schemas.microsoft.com/office/2006/metadata/properties" xmlns:ns2="2a1dd4d7-125e-477a-8805-fbec1f335103" targetNamespace="http://schemas.microsoft.com/office/2006/metadata/properties" ma:root="true" ma:fieldsID="c74659be358f6886dfbb36c8d5454152" ns2:_="">
    <xsd:import namespace="2a1dd4d7-125e-477a-8805-fbec1f3351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dd4d7-125e-477a-8805-fbec1f3351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CC2B0F-8D5D-460D-BA42-259801F1768E}"/>
</file>

<file path=customXml/itemProps2.xml><?xml version="1.0" encoding="utf-8"?>
<ds:datastoreItem xmlns:ds="http://schemas.openxmlformats.org/officeDocument/2006/customXml" ds:itemID="{5E6735DA-E04B-47E3-9B5F-9766913BCCBE}"/>
</file>

<file path=customXml/itemProps3.xml><?xml version="1.0" encoding="utf-8"?>
<ds:datastoreItem xmlns:ds="http://schemas.openxmlformats.org/officeDocument/2006/customXml" ds:itemID="{53A8501B-255A-4AE9-83F4-4D2BA291C589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</TotalTime>
  <Words>1259</Words>
  <Application>Microsoft Office PowerPoint</Application>
  <PresentationFormat>Widescreen</PresentationFormat>
  <Paragraphs>156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EC Square Sans Cond Pro Medium</vt:lpstr>
      <vt:lpstr>Times New Roman</vt:lpstr>
      <vt:lpstr>Wingdings</vt:lpstr>
      <vt:lpstr>Office Theme</vt:lpstr>
      <vt:lpstr> América Latina y el Caribe en el instrumento Europa Global  VI Encuentro de empresas licitadoras españolas 10 de febrero de 2022</vt:lpstr>
      <vt:lpstr>Europa Global Instrumento para la Vecindad, el Desarrollo y la Cooperación Internacional (NDICI)</vt:lpstr>
      <vt:lpstr>Equipo Europa en el Mundo: Twin Transitions &amp;  Global Gateway</vt:lpstr>
      <vt:lpstr>Modos de implementación</vt:lpstr>
      <vt:lpstr>PowerPoint Presentation</vt:lpstr>
      <vt:lpstr>Blending</vt:lpstr>
      <vt:lpstr>LACIF - sectores</vt:lpstr>
      <vt:lpstr>EFSD+ y blending en América Latina y el Caribe</vt:lpstr>
      <vt:lpstr>PowerPoint Presentation</vt:lpstr>
      <vt:lpstr>Proyectos LAIF </vt:lpstr>
      <vt:lpstr>Proyectos CIF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América Latina y el Caribe en el instrumento Europa Global  VI Encuentro de empresas licitadoras españolas 10 de febrero de 2022</dc:title>
  <dc:creator>MONTERO MELIS Diana (INTPA)</dc:creator>
  <cp:lastModifiedBy>MONTERO MELIS Diana (INTPA)</cp:lastModifiedBy>
  <cp:revision>2</cp:revision>
  <cp:lastPrinted>2022-02-09T18:32:24Z</cp:lastPrinted>
  <dcterms:created xsi:type="dcterms:W3CDTF">2022-02-09T18:27:25Z</dcterms:created>
  <dcterms:modified xsi:type="dcterms:W3CDTF">2022-02-09T18:34:48Z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0x0101006D1C487E137BF841935A7CC2EE8099C2</vt:lpwstr>
  </property>
</Properties>
</file>