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comments/comment1.xml" ContentType="application/vnd.openxmlformats-officedocument.presentationml.comment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34" r:id="rId3"/>
  </p:sldMasterIdLst>
  <p:notesMasterIdLst>
    <p:notesMasterId r:id="rId15"/>
  </p:notesMasterIdLst>
  <p:handoutMasterIdLst>
    <p:handoutMasterId r:id="rId16"/>
  </p:handoutMasterIdLst>
  <p:sldIdLst>
    <p:sldId id="358" r:id="rId4"/>
    <p:sldId id="367" r:id="rId5"/>
    <p:sldId id="291" r:id="rId6"/>
    <p:sldId id="309" r:id="rId7"/>
    <p:sldId id="359" r:id="rId8"/>
    <p:sldId id="363" r:id="rId9"/>
    <p:sldId id="361" r:id="rId10"/>
    <p:sldId id="353" r:id="rId11"/>
    <p:sldId id="365" r:id="rId12"/>
    <p:sldId id="366" r:id="rId13"/>
    <p:sldId id="284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LL Ebba (DEVCO)" initials="AE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24B9C"/>
    <a:srgbClr val="004494"/>
    <a:srgbClr val="0356B1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75233" autoAdjust="0"/>
  </p:normalViewPr>
  <p:slideViewPr>
    <p:cSldViewPr snapToGrid="0">
      <p:cViewPr varScale="1">
        <p:scale>
          <a:sx n="86" d="100"/>
          <a:sy n="86" d="100"/>
        </p:scale>
        <p:origin x="1248" y="9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7T11:34:11.825" idx="15">
    <p:pos x="10" y="10"/>
    <p:text>Should this slide be part of the introduction - it is general info not just blending?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B8A89-6077-4D21-83A1-413795126D91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A893CA-AD60-43AD-B0A3-9DF0EEE614EB}">
      <dgm:prSet phldrT="[Text]"/>
      <dgm:spPr/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u="sng" dirty="0"/>
        </a:p>
      </dgm:t>
    </dgm:pt>
    <dgm:pt modelId="{0B741FE6-7F27-4A99-841A-F2EA14ADE0E1}" type="parTrans" cxnId="{6D00E153-87C8-4B89-948D-CB553EB9E354}">
      <dgm:prSet/>
      <dgm:spPr/>
      <dgm:t>
        <a:bodyPr/>
        <a:lstStyle/>
        <a:p>
          <a:endParaRPr lang="en-US"/>
        </a:p>
      </dgm:t>
    </dgm:pt>
    <dgm:pt modelId="{812295F2-4617-4226-9B06-656224734D21}" type="sibTrans" cxnId="{6D00E153-87C8-4B89-948D-CB553EB9E354}">
      <dgm:prSet/>
      <dgm:spPr/>
      <dgm:t>
        <a:bodyPr/>
        <a:lstStyle/>
        <a:p>
          <a:endParaRPr lang="en-US"/>
        </a:p>
      </dgm:t>
    </dgm:pt>
    <dgm:pt modelId="{203C7E49-787A-4BDB-819B-45F28052CAAE}">
      <dgm:prSet phldrT="[Text]"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 </a:t>
          </a:r>
          <a:r>
            <a:rPr lang="en-US" dirty="0" smtClean="0"/>
            <a:t>One of the major financing </a:t>
          </a:r>
          <a:r>
            <a:rPr lang="en-US" dirty="0" err="1" smtClean="0"/>
            <a:t>programmes</a:t>
          </a:r>
          <a:r>
            <a:rPr lang="en-US" dirty="0" smtClean="0"/>
            <a:t> of the EU’s external action</a:t>
          </a:r>
          <a:endParaRPr lang="en-US" dirty="0"/>
        </a:p>
      </dgm:t>
    </dgm:pt>
    <dgm:pt modelId="{A9B89649-E309-40A4-8223-FC19EA01CDD1}" type="parTrans" cxnId="{9B1BEF6E-D652-48E0-891B-9BBF81D59593}">
      <dgm:prSet/>
      <dgm:spPr/>
      <dgm:t>
        <a:bodyPr/>
        <a:lstStyle/>
        <a:p>
          <a:endParaRPr lang="en-US"/>
        </a:p>
      </dgm:t>
    </dgm:pt>
    <dgm:pt modelId="{00B9CCE2-E3E5-4B78-A9E5-FE77E047723B}" type="sibTrans" cxnId="{9B1BEF6E-D652-48E0-891B-9BBF81D59593}">
      <dgm:prSet/>
      <dgm:spPr/>
      <dgm:t>
        <a:bodyPr/>
        <a:lstStyle/>
        <a:p>
          <a:endParaRPr lang="en-US"/>
        </a:p>
      </dgm:t>
    </dgm:pt>
    <dgm:pt modelId="{44AEA5C6-E447-4BC0-A929-E6F1E6E58CA6}">
      <dgm:prSet phldrT="[Text]"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Focuses on financing for development, with a mixture of instruments</a:t>
          </a:r>
          <a:endParaRPr lang="en-US" dirty="0"/>
        </a:p>
      </dgm:t>
    </dgm:pt>
    <dgm:pt modelId="{EA041EFC-CB23-4C9C-94C5-8DB7E8F4F0FD}" type="parTrans" cxnId="{7396AEC7-B3CD-4524-A8AB-5D05AAD5F044}">
      <dgm:prSet/>
      <dgm:spPr/>
    </dgm:pt>
    <dgm:pt modelId="{BCF4159A-15C7-4575-A05E-66E9551FE3DA}" type="sibTrans" cxnId="{7396AEC7-B3CD-4524-A8AB-5D05AAD5F044}">
      <dgm:prSet/>
      <dgm:spPr/>
    </dgm:pt>
    <dgm:pt modelId="{9437289E-FE2C-4910-AB9B-BE2F6119AB0D}">
      <dgm:prSet phldrT="[Text]"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6492F993-3A13-4C75-897C-AF845E1B5C94}" type="parTrans" cxnId="{E8C3A9B0-A58C-455B-B960-56941D7C6589}">
      <dgm:prSet/>
      <dgm:spPr/>
    </dgm:pt>
    <dgm:pt modelId="{88603D8F-897C-4D0F-B1FA-EBA6F6C75411}" type="sibTrans" cxnId="{E8C3A9B0-A58C-455B-B960-56941D7C6589}">
      <dgm:prSet/>
      <dgm:spPr/>
    </dgm:pt>
    <dgm:pt modelId="{CC81C4BF-0AEE-44DE-84E2-2A6EDA9669AE}">
      <dgm:prSet phldrT="[Text]"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3D453F68-A6F0-4EE0-814F-2860F8EB08DA}" type="parTrans" cxnId="{37EB1C1F-60D7-4C2C-B250-699ED0AA8718}">
      <dgm:prSet/>
      <dgm:spPr/>
    </dgm:pt>
    <dgm:pt modelId="{9ED4A6D4-74AA-4D90-8E31-5504A1B74D48}" type="sibTrans" cxnId="{37EB1C1F-60D7-4C2C-B250-699ED0AA8718}">
      <dgm:prSet/>
      <dgm:spPr/>
    </dgm:pt>
    <dgm:pt modelId="{4A5AD267-1251-4255-898C-DD6DA948E6E3}" type="pres">
      <dgm:prSet presAssocID="{D7BB8A89-6077-4D21-83A1-413795126D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7EBC61-421B-4C62-8895-BE08465F797D}" type="pres">
      <dgm:prSet presAssocID="{61A893CA-AD60-43AD-B0A3-9DF0EEE614EB}" presName="node" presStyleLbl="node1" presStyleIdx="0" presStyleCnt="1" custScaleX="105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3A9B0-A58C-455B-B960-56941D7C6589}" srcId="{61A893CA-AD60-43AD-B0A3-9DF0EEE614EB}" destId="{9437289E-FE2C-4910-AB9B-BE2F6119AB0D}" srcOrd="3" destOrd="0" parTransId="{6492F993-3A13-4C75-897C-AF845E1B5C94}" sibTransId="{88603D8F-897C-4D0F-B1FA-EBA6F6C75411}"/>
    <dgm:cxn modelId="{3C1B99A8-D68C-446C-9574-F73E7A461077}" type="presOf" srcId="{9437289E-FE2C-4910-AB9B-BE2F6119AB0D}" destId="{F47EBC61-421B-4C62-8895-BE08465F797D}" srcOrd="0" destOrd="4" presId="urn:microsoft.com/office/officeart/2005/8/layout/hList6"/>
    <dgm:cxn modelId="{6D00E153-87C8-4B89-948D-CB553EB9E354}" srcId="{D7BB8A89-6077-4D21-83A1-413795126D91}" destId="{61A893CA-AD60-43AD-B0A3-9DF0EEE614EB}" srcOrd="0" destOrd="0" parTransId="{0B741FE6-7F27-4A99-841A-F2EA14ADE0E1}" sibTransId="{812295F2-4617-4226-9B06-656224734D21}"/>
    <dgm:cxn modelId="{04C463BF-85C7-4060-ADD0-29D75B31EE9B}" type="presOf" srcId="{61A893CA-AD60-43AD-B0A3-9DF0EEE614EB}" destId="{F47EBC61-421B-4C62-8895-BE08465F797D}" srcOrd="0" destOrd="0" presId="urn:microsoft.com/office/officeart/2005/8/layout/hList6"/>
    <dgm:cxn modelId="{F24ACFB6-8CEA-461C-832F-9946793EA805}" type="presOf" srcId="{D7BB8A89-6077-4D21-83A1-413795126D91}" destId="{4A5AD267-1251-4255-898C-DD6DA948E6E3}" srcOrd="0" destOrd="0" presId="urn:microsoft.com/office/officeart/2005/8/layout/hList6"/>
    <dgm:cxn modelId="{7396AEC7-B3CD-4524-A8AB-5D05AAD5F044}" srcId="{61A893CA-AD60-43AD-B0A3-9DF0EEE614EB}" destId="{44AEA5C6-E447-4BC0-A929-E6F1E6E58CA6}" srcOrd="1" destOrd="0" parTransId="{EA041EFC-CB23-4C9C-94C5-8DB7E8F4F0FD}" sibTransId="{BCF4159A-15C7-4575-A05E-66E9551FE3DA}"/>
    <dgm:cxn modelId="{858AED4F-EE19-4306-BE85-E7C2F08FA4AD}" type="presOf" srcId="{203C7E49-787A-4BDB-819B-45F28052CAAE}" destId="{F47EBC61-421B-4C62-8895-BE08465F797D}" srcOrd="0" destOrd="1" presId="urn:microsoft.com/office/officeart/2005/8/layout/hList6"/>
    <dgm:cxn modelId="{1C3BD96F-625E-4EB6-9F7D-54B61A63FE1D}" type="presOf" srcId="{CC81C4BF-0AEE-44DE-84E2-2A6EDA9669AE}" destId="{F47EBC61-421B-4C62-8895-BE08465F797D}" srcOrd="0" destOrd="3" presId="urn:microsoft.com/office/officeart/2005/8/layout/hList6"/>
    <dgm:cxn modelId="{9B1BEF6E-D652-48E0-891B-9BBF81D59593}" srcId="{61A893CA-AD60-43AD-B0A3-9DF0EEE614EB}" destId="{203C7E49-787A-4BDB-819B-45F28052CAAE}" srcOrd="0" destOrd="0" parTransId="{A9B89649-E309-40A4-8223-FC19EA01CDD1}" sibTransId="{00B9CCE2-E3E5-4B78-A9E5-FE77E047723B}"/>
    <dgm:cxn modelId="{37EB1C1F-60D7-4C2C-B250-699ED0AA8718}" srcId="{61A893CA-AD60-43AD-B0A3-9DF0EEE614EB}" destId="{CC81C4BF-0AEE-44DE-84E2-2A6EDA9669AE}" srcOrd="2" destOrd="0" parTransId="{3D453F68-A6F0-4EE0-814F-2860F8EB08DA}" sibTransId="{9ED4A6D4-74AA-4D90-8E31-5504A1B74D48}"/>
    <dgm:cxn modelId="{87DCB1C0-C071-44AC-BC05-A018DF562957}" type="presOf" srcId="{44AEA5C6-E447-4BC0-A929-E6F1E6E58CA6}" destId="{F47EBC61-421B-4C62-8895-BE08465F797D}" srcOrd="0" destOrd="2" presId="urn:microsoft.com/office/officeart/2005/8/layout/hList6"/>
    <dgm:cxn modelId="{E450E8D6-4EE3-45CC-BF4C-9251E18234DD}" type="presParOf" srcId="{4A5AD267-1251-4255-898C-DD6DA948E6E3}" destId="{F47EBC61-421B-4C62-8895-BE08465F797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B8A89-6077-4D21-83A1-413795126D91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A893CA-AD60-43AD-B0A3-9DF0EEE614EB}">
      <dgm:prSet phldrT="[Text]"/>
      <dgm:spPr/>
      <dgm:t>
        <a:bodyPr/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u="sng" dirty="0" smtClean="0"/>
            <a:t>Main features</a:t>
          </a:r>
          <a:endParaRPr lang="en-US" b="1" u="sng" dirty="0"/>
        </a:p>
      </dgm:t>
    </dgm:pt>
    <dgm:pt modelId="{0B741FE6-7F27-4A99-841A-F2EA14ADE0E1}" type="parTrans" cxnId="{6D00E153-87C8-4B89-948D-CB553EB9E354}">
      <dgm:prSet/>
      <dgm:spPr/>
      <dgm:t>
        <a:bodyPr/>
        <a:lstStyle/>
        <a:p>
          <a:endParaRPr lang="en-US"/>
        </a:p>
      </dgm:t>
    </dgm:pt>
    <dgm:pt modelId="{812295F2-4617-4226-9B06-656224734D21}" type="sibTrans" cxnId="{6D00E153-87C8-4B89-948D-CB553EB9E354}">
      <dgm:prSet/>
      <dgm:spPr/>
      <dgm:t>
        <a:bodyPr/>
        <a:lstStyle/>
        <a:p>
          <a:endParaRPr lang="en-US"/>
        </a:p>
      </dgm:t>
    </dgm:pt>
    <dgm:pt modelId="{203C7E49-787A-4BDB-819B-45F28052CAAE}">
      <dgm:prSet phldrT="[Text]"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 </a:t>
          </a:r>
          <a:r>
            <a:rPr lang="en-US" b="1" dirty="0" smtClean="0"/>
            <a:t>Geographic scope</a:t>
          </a:r>
          <a:r>
            <a:rPr lang="en-US" dirty="0" smtClean="0"/>
            <a:t>: Global</a:t>
          </a:r>
          <a:endParaRPr lang="en-US" dirty="0"/>
        </a:p>
      </dgm:t>
    </dgm:pt>
    <dgm:pt modelId="{A9B89649-E309-40A4-8223-FC19EA01CDD1}" type="parTrans" cxnId="{9B1BEF6E-D652-48E0-891B-9BBF81D59593}">
      <dgm:prSet/>
      <dgm:spPr/>
      <dgm:t>
        <a:bodyPr/>
        <a:lstStyle/>
        <a:p>
          <a:endParaRPr lang="en-US"/>
        </a:p>
      </dgm:t>
    </dgm:pt>
    <dgm:pt modelId="{00B9CCE2-E3E5-4B78-A9E5-FE77E047723B}" type="sibTrans" cxnId="{9B1BEF6E-D652-48E0-891B-9BBF81D59593}">
      <dgm:prSet/>
      <dgm:spPr/>
      <dgm:t>
        <a:bodyPr/>
        <a:lstStyle/>
        <a:p>
          <a:endParaRPr lang="en-US"/>
        </a:p>
      </dgm:t>
    </dgm:pt>
    <dgm:pt modelId="{53D08989-C923-422E-A178-BB14CB3357D0}">
      <dgm:prSet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 </a:t>
          </a:r>
          <a:r>
            <a:rPr lang="en-US" b="1" dirty="0" smtClean="0"/>
            <a:t>Open and collaborative </a:t>
          </a:r>
          <a:r>
            <a:rPr lang="en-US" dirty="0" smtClean="0"/>
            <a:t>architecture</a:t>
          </a:r>
        </a:p>
      </dgm:t>
    </dgm:pt>
    <dgm:pt modelId="{1EE59B3D-A890-45E2-B133-6ADCBF565EEC}" type="parTrans" cxnId="{9D9A482E-7D6B-48B9-8322-22319DF643F3}">
      <dgm:prSet/>
      <dgm:spPr/>
      <dgm:t>
        <a:bodyPr/>
        <a:lstStyle/>
        <a:p>
          <a:endParaRPr lang="en-US"/>
        </a:p>
      </dgm:t>
    </dgm:pt>
    <dgm:pt modelId="{3F57FC8E-EBB8-4384-89B1-98CD050DFD4C}" type="sibTrans" cxnId="{9D9A482E-7D6B-48B9-8322-22319DF643F3}">
      <dgm:prSet/>
      <dgm:spPr/>
      <dgm:t>
        <a:bodyPr/>
        <a:lstStyle/>
        <a:p>
          <a:endParaRPr lang="en-US"/>
        </a:p>
      </dgm:t>
    </dgm:pt>
    <dgm:pt modelId="{33F12DE0-5EA8-449C-A88C-1D893792E4D1}">
      <dgm:prSet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 Special attention to LDCs and fragile</a:t>
          </a:r>
        </a:p>
      </dgm:t>
    </dgm:pt>
    <dgm:pt modelId="{0B36028A-EC16-40CB-B2F8-50A364CC9240}" type="parTrans" cxnId="{AE0E42D1-05BF-4E40-8798-557EAF4A7ECB}">
      <dgm:prSet/>
      <dgm:spPr/>
      <dgm:t>
        <a:bodyPr/>
        <a:lstStyle/>
        <a:p>
          <a:endParaRPr lang="en-US"/>
        </a:p>
      </dgm:t>
    </dgm:pt>
    <dgm:pt modelId="{9FC825E1-8A0A-4DB1-8F49-5DE896C72496}" type="sibTrans" cxnId="{AE0E42D1-05BF-4E40-8798-557EAF4A7ECB}">
      <dgm:prSet/>
      <dgm:spPr/>
      <dgm:t>
        <a:bodyPr/>
        <a:lstStyle/>
        <a:p>
          <a:endParaRPr lang="en-US"/>
        </a:p>
      </dgm:t>
    </dgm:pt>
    <dgm:pt modelId="{C5D8B0AE-C950-4774-A89D-6259FC5A3B0C}">
      <dgm:prSet custScaleX="105312"/>
      <dgm:spPr/>
      <dgm:t>
        <a:bodyPr/>
        <a:lstStyle/>
        <a:p>
          <a:pPr marL="171450" marR="0" lvl="1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</a:t>
          </a:r>
          <a:r>
            <a:rPr lang="en-US" b="1" dirty="0" smtClean="0"/>
            <a:t>Policy first</a:t>
          </a:r>
          <a:r>
            <a:rPr lang="en-US" dirty="0" smtClean="0"/>
            <a:t>: Programmed to ensure strategic and coherent use of levering modalities &amp; funded from regional and national </a:t>
          </a:r>
          <a:r>
            <a:rPr lang="en-US" dirty="0" err="1" smtClean="0"/>
            <a:t>programmes</a:t>
          </a:r>
          <a:endParaRPr lang="en-US" dirty="0"/>
        </a:p>
      </dgm:t>
    </dgm:pt>
    <dgm:pt modelId="{B1F20781-CA71-439D-A429-08884F582920}" type="parTrans" cxnId="{0C322BB8-5F29-47F7-8297-21C538398AA1}">
      <dgm:prSet/>
      <dgm:spPr/>
      <dgm:t>
        <a:bodyPr/>
        <a:lstStyle/>
        <a:p>
          <a:endParaRPr lang="en-US"/>
        </a:p>
      </dgm:t>
    </dgm:pt>
    <dgm:pt modelId="{025CCCD2-CD85-46BC-9F52-FF75D8198D92}" type="sibTrans" cxnId="{0C322BB8-5F29-47F7-8297-21C538398AA1}">
      <dgm:prSet/>
      <dgm:spPr/>
      <dgm:t>
        <a:bodyPr/>
        <a:lstStyle/>
        <a:p>
          <a:endParaRPr lang="en-US"/>
        </a:p>
      </dgm:t>
    </dgm:pt>
    <dgm:pt modelId="{4A5AD267-1251-4255-898C-DD6DA948E6E3}" type="pres">
      <dgm:prSet presAssocID="{D7BB8A89-6077-4D21-83A1-413795126D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7EBC61-421B-4C62-8895-BE08465F797D}" type="pres">
      <dgm:prSet presAssocID="{61A893CA-AD60-43AD-B0A3-9DF0EEE614EB}" presName="node" presStyleLbl="node1" presStyleIdx="0" presStyleCnt="1" custScaleX="105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1EA14-81A3-4B6A-BBBD-D609B9518F54}" type="presOf" srcId="{33F12DE0-5EA8-449C-A88C-1D893792E4D1}" destId="{F47EBC61-421B-4C62-8895-BE08465F797D}" srcOrd="0" destOrd="4" presId="urn:microsoft.com/office/officeart/2005/8/layout/hList6"/>
    <dgm:cxn modelId="{9D9A482E-7D6B-48B9-8322-22319DF643F3}" srcId="{61A893CA-AD60-43AD-B0A3-9DF0EEE614EB}" destId="{53D08989-C923-422E-A178-BB14CB3357D0}" srcOrd="2" destOrd="0" parTransId="{1EE59B3D-A890-45E2-B133-6ADCBF565EEC}" sibTransId="{3F57FC8E-EBB8-4384-89B1-98CD050DFD4C}"/>
    <dgm:cxn modelId="{ADEDFE62-8498-45A6-A191-AAF9EEDAE018}" type="presOf" srcId="{C5D8B0AE-C950-4774-A89D-6259FC5A3B0C}" destId="{F47EBC61-421B-4C62-8895-BE08465F797D}" srcOrd="0" destOrd="2" presId="urn:microsoft.com/office/officeart/2005/8/layout/hList6"/>
    <dgm:cxn modelId="{6D00E153-87C8-4B89-948D-CB553EB9E354}" srcId="{D7BB8A89-6077-4D21-83A1-413795126D91}" destId="{61A893CA-AD60-43AD-B0A3-9DF0EEE614EB}" srcOrd="0" destOrd="0" parTransId="{0B741FE6-7F27-4A99-841A-F2EA14ADE0E1}" sibTransId="{812295F2-4617-4226-9B06-656224734D21}"/>
    <dgm:cxn modelId="{04C463BF-85C7-4060-ADD0-29D75B31EE9B}" type="presOf" srcId="{61A893CA-AD60-43AD-B0A3-9DF0EEE614EB}" destId="{F47EBC61-421B-4C62-8895-BE08465F797D}" srcOrd="0" destOrd="0" presId="urn:microsoft.com/office/officeart/2005/8/layout/hList6"/>
    <dgm:cxn modelId="{F24ACFB6-8CEA-461C-832F-9946793EA805}" type="presOf" srcId="{D7BB8A89-6077-4D21-83A1-413795126D91}" destId="{4A5AD267-1251-4255-898C-DD6DA948E6E3}" srcOrd="0" destOrd="0" presId="urn:microsoft.com/office/officeart/2005/8/layout/hList6"/>
    <dgm:cxn modelId="{0C322BB8-5F29-47F7-8297-21C538398AA1}" srcId="{61A893CA-AD60-43AD-B0A3-9DF0EEE614EB}" destId="{C5D8B0AE-C950-4774-A89D-6259FC5A3B0C}" srcOrd="1" destOrd="0" parTransId="{B1F20781-CA71-439D-A429-08884F582920}" sibTransId="{025CCCD2-CD85-46BC-9F52-FF75D8198D92}"/>
    <dgm:cxn modelId="{858AED4F-EE19-4306-BE85-E7C2F08FA4AD}" type="presOf" srcId="{203C7E49-787A-4BDB-819B-45F28052CAAE}" destId="{F47EBC61-421B-4C62-8895-BE08465F797D}" srcOrd="0" destOrd="1" presId="urn:microsoft.com/office/officeart/2005/8/layout/hList6"/>
    <dgm:cxn modelId="{9B1BEF6E-D652-48E0-891B-9BBF81D59593}" srcId="{61A893CA-AD60-43AD-B0A3-9DF0EEE614EB}" destId="{203C7E49-787A-4BDB-819B-45F28052CAAE}" srcOrd="0" destOrd="0" parTransId="{A9B89649-E309-40A4-8223-FC19EA01CDD1}" sibTransId="{00B9CCE2-E3E5-4B78-A9E5-FE77E047723B}"/>
    <dgm:cxn modelId="{AE0E42D1-05BF-4E40-8798-557EAF4A7ECB}" srcId="{61A893CA-AD60-43AD-B0A3-9DF0EEE614EB}" destId="{33F12DE0-5EA8-449C-A88C-1D893792E4D1}" srcOrd="3" destOrd="0" parTransId="{0B36028A-EC16-40CB-B2F8-50A364CC9240}" sibTransId="{9FC825E1-8A0A-4DB1-8F49-5DE896C72496}"/>
    <dgm:cxn modelId="{5DCCB1BB-5F53-438F-8335-F8518BDC5C2D}" type="presOf" srcId="{53D08989-C923-422E-A178-BB14CB3357D0}" destId="{F47EBC61-421B-4C62-8895-BE08465F797D}" srcOrd="0" destOrd="3" presId="urn:microsoft.com/office/officeart/2005/8/layout/hList6"/>
    <dgm:cxn modelId="{E450E8D6-4EE3-45CC-BF4C-9251E18234DD}" type="presParOf" srcId="{4A5AD267-1251-4255-898C-DD6DA948E6E3}" destId="{F47EBC61-421B-4C62-8895-BE08465F797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B8A89-6077-4D21-83A1-413795126D91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63AE72-E622-4B84-B4D4-AFFDEBB8E5C6}">
      <dgm:prSet phldrT="[Text]"/>
      <dgm:spPr/>
      <dgm:t>
        <a:bodyPr/>
        <a:lstStyle/>
        <a:p>
          <a:r>
            <a:rPr lang="en-US" dirty="0" smtClean="0"/>
            <a:t>Blending </a:t>
          </a:r>
          <a:endParaRPr lang="en-US" dirty="0"/>
        </a:p>
      </dgm:t>
    </dgm:pt>
    <dgm:pt modelId="{2EE6AE2F-700B-4515-B7D0-AADDFC6DCBB6}" type="parTrans" cxnId="{D75E7C25-833E-4F8C-BBF8-BF542AAF388A}">
      <dgm:prSet/>
      <dgm:spPr/>
      <dgm:t>
        <a:bodyPr/>
        <a:lstStyle/>
        <a:p>
          <a:endParaRPr lang="en-US"/>
        </a:p>
      </dgm:t>
    </dgm:pt>
    <dgm:pt modelId="{45854758-3AFF-46C4-8B28-A95F71FAE347}" type="sibTrans" cxnId="{D75E7C25-833E-4F8C-BBF8-BF542AAF388A}">
      <dgm:prSet/>
      <dgm:spPr/>
      <dgm:t>
        <a:bodyPr/>
        <a:lstStyle/>
        <a:p>
          <a:endParaRPr lang="en-US"/>
        </a:p>
      </dgm:t>
    </dgm:pt>
    <dgm:pt modelId="{7F2B825E-4414-4E48-8974-12C2CCACB7A1}">
      <dgm:prSet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b="1" u="sng" dirty="0" smtClean="0"/>
            <a:t>Modalities</a:t>
          </a:r>
        </a:p>
      </dgm:t>
    </dgm:pt>
    <dgm:pt modelId="{72C03F1B-717E-4BF0-9157-81AB2276158F}" type="parTrans" cxnId="{2EB613CB-902F-4E62-BE9C-1DD894D7DB3A}">
      <dgm:prSet/>
      <dgm:spPr/>
      <dgm:t>
        <a:bodyPr/>
        <a:lstStyle/>
        <a:p>
          <a:endParaRPr lang="en-US"/>
        </a:p>
      </dgm:t>
    </dgm:pt>
    <dgm:pt modelId="{C8D5C6AD-B972-4E63-A0BF-1F3A08D74F9B}" type="sibTrans" cxnId="{2EB613CB-902F-4E62-BE9C-1DD894D7DB3A}">
      <dgm:prSet/>
      <dgm:spPr/>
      <dgm:t>
        <a:bodyPr/>
        <a:lstStyle/>
        <a:p>
          <a:endParaRPr lang="en-US"/>
        </a:p>
      </dgm:t>
    </dgm:pt>
    <dgm:pt modelId="{6AB9136F-6A70-4A7D-A818-DF358864F780}">
      <dgm:prSet phldrT="[Text]"/>
      <dgm:spPr/>
      <dgm:t>
        <a:bodyPr/>
        <a:lstStyle/>
        <a:p>
          <a:r>
            <a:rPr lang="en-US" dirty="0" smtClean="0"/>
            <a:t>Budgetary guarantees supported by the External Action Guarantee</a:t>
          </a:r>
          <a:endParaRPr lang="en-US" dirty="0"/>
        </a:p>
      </dgm:t>
    </dgm:pt>
    <dgm:pt modelId="{9335D961-C70A-431F-BB9C-D37BEC448B6D}" type="sibTrans" cxnId="{6CBF7D80-A637-4626-B3E0-169202CA5B68}">
      <dgm:prSet/>
      <dgm:spPr/>
      <dgm:t>
        <a:bodyPr/>
        <a:lstStyle/>
        <a:p>
          <a:endParaRPr lang="en-US"/>
        </a:p>
      </dgm:t>
    </dgm:pt>
    <dgm:pt modelId="{8CF0A6F6-450C-4DE8-BD98-A125122571C9}" type="parTrans" cxnId="{6CBF7D80-A637-4626-B3E0-169202CA5B68}">
      <dgm:prSet/>
      <dgm:spPr/>
      <dgm:t>
        <a:bodyPr/>
        <a:lstStyle/>
        <a:p>
          <a:endParaRPr lang="en-US"/>
        </a:p>
      </dgm:t>
    </dgm:pt>
    <dgm:pt modelId="{B61E15F8-6F85-4C04-974E-4F2506FA0632}">
      <dgm:prSet phldrT="[Text]"/>
      <dgm:spPr/>
      <dgm:t>
        <a:bodyPr/>
        <a:lstStyle/>
        <a:p>
          <a:r>
            <a:rPr lang="en-US" dirty="0" smtClean="0"/>
            <a:t>Technical Assistance </a:t>
          </a:r>
          <a:endParaRPr lang="en-US" dirty="0"/>
        </a:p>
      </dgm:t>
    </dgm:pt>
    <dgm:pt modelId="{D8ECF16B-8698-4BE0-AC5E-BEA8C3548AF1}" type="sibTrans" cxnId="{150E346A-3E07-4423-940B-1FEE14B6B0F7}">
      <dgm:prSet/>
      <dgm:spPr/>
      <dgm:t>
        <a:bodyPr/>
        <a:lstStyle/>
        <a:p>
          <a:endParaRPr lang="en-US"/>
        </a:p>
      </dgm:t>
    </dgm:pt>
    <dgm:pt modelId="{50E2CE0D-0686-46B2-A6A3-190E30E0AF65}" type="parTrans" cxnId="{150E346A-3E07-4423-940B-1FEE14B6B0F7}">
      <dgm:prSet/>
      <dgm:spPr/>
      <dgm:t>
        <a:bodyPr/>
        <a:lstStyle/>
        <a:p>
          <a:endParaRPr lang="en-US"/>
        </a:p>
      </dgm:t>
    </dgm:pt>
    <dgm:pt modelId="{4A5AD267-1251-4255-898C-DD6DA948E6E3}" type="pres">
      <dgm:prSet presAssocID="{D7BB8A89-6077-4D21-83A1-413795126D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C0AE60-D474-41E2-BE7F-91A9F79508C5}" type="pres">
      <dgm:prSet presAssocID="{7F2B825E-4414-4E48-8974-12C2CCACB7A1}" presName="node" presStyleLbl="node1" presStyleIdx="0" presStyleCnt="1" custLinFactNeighborX="12851" custLinFactNeighborY="-4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4ACFB6-8CEA-461C-832F-9946793EA805}" type="presOf" srcId="{D7BB8A89-6077-4D21-83A1-413795126D91}" destId="{4A5AD267-1251-4255-898C-DD6DA948E6E3}" srcOrd="0" destOrd="0" presId="urn:microsoft.com/office/officeart/2005/8/layout/hList6"/>
    <dgm:cxn modelId="{D3D7523C-BA50-4F73-AC94-F0A637478471}" type="presOf" srcId="{D363AE72-E622-4B84-B4D4-AFFDEBB8E5C6}" destId="{06C0AE60-D474-41E2-BE7F-91A9F79508C5}" srcOrd="0" destOrd="1" presId="urn:microsoft.com/office/officeart/2005/8/layout/hList6"/>
    <dgm:cxn modelId="{2EB613CB-902F-4E62-BE9C-1DD894D7DB3A}" srcId="{D7BB8A89-6077-4D21-83A1-413795126D91}" destId="{7F2B825E-4414-4E48-8974-12C2CCACB7A1}" srcOrd="0" destOrd="0" parTransId="{72C03F1B-717E-4BF0-9157-81AB2276158F}" sibTransId="{C8D5C6AD-B972-4E63-A0BF-1F3A08D74F9B}"/>
    <dgm:cxn modelId="{1A7995FD-1C08-4A8C-A0CD-26506843A5ED}" type="presOf" srcId="{6AB9136F-6A70-4A7D-A818-DF358864F780}" destId="{06C0AE60-D474-41E2-BE7F-91A9F79508C5}" srcOrd="0" destOrd="3" presId="urn:microsoft.com/office/officeart/2005/8/layout/hList6"/>
    <dgm:cxn modelId="{F078B99C-70FA-4391-A910-407F8ABA2C13}" type="presOf" srcId="{7F2B825E-4414-4E48-8974-12C2CCACB7A1}" destId="{06C0AE60-D474-41E2-BE7F-91A9F79508C5}" srcOrd="0" destOrd="0" presId="urn:microsoft.com/office/officeart/2005/8/layout/hList6"/>
    <dgm:cxn modelId="{6DA45D2B-30D9-4023-8955-F2CA4D0AB7F6}" type="presOf" srcId="{B61E15F8-6F85-4C04-974E-4F2506FA0632}" destId="{06C0AE60-D474-41E2-BE7F-91A9F79508C5}" srcOrd="0" destOrd="2" presId="urn:microsoft.com/office/officeart/2005/8/layout/hList6"/>
    <dgm:cxn modelId="{6CBF7D80-A637-4626-B3E0-169202CA5B68}" srcId="{7F2B825E-4414-4E48-8974-12C2CCACB7A1}" destId="{6AB9136F-6A70-4A7D-A818-DF358864F780}" srcOrd="2" destOrd="0" parTransId="{8CF0A6F6-450C-4DE8-BD98-A125122571C9}" sibTransId="{9335D961-C70A-431F-BB9C-D37BEC448B6D}"/>
    <dgm:cxn modelId="{D75E7C25-833E-4F8C-BBF8-BF542AAF388A}" srcId="{7F2B825E-4414-4E48-8974-12C2CCACB7A1}" destId="{D363AE72-E622-4B84-B4D4-AFFDEBB8E5C6}" srcOrd="0" destOrd="0" parTransId="{2EE6AE2F-700B-4515-B7D0-AADDFC6DCBB6}" sibTransId="{45854758-3AFF-46C4-8B28-A95F71FAE347}"/>
    <dgm:cxn modelId="{150E346A-3E07-4423-940B-1FEE14B6B0F7}" srcId="{7F2B825E-4414-4E48-8974-12C2CCACB7A1}" destId="{B61E15F8-6F85-4C04-974E-4F2506FA0632}" srcOrd="1" destOrd="0" parTransId="{50E2CE0D-0686-46B2-A6A3-190E30E0AF65}" sibTransId="{D8ECF16B-8698-4BE0-AC5E-BEA8C3548AF1}"/>
    <dgm:cxn modelId="{D46FC541-733E-4D03-B810-CE1663D8CD32}" type="presParOf" srcId="{4A5AD267-1251-4255-898C-DD6DA948E6E3}" destId="{06C0AE60-D474-41E2-BE7F-91A9F79508C5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CA443C-5737-4798-8739-2D4128B7FC1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CA18F780-B16E-43B4-99D0-491E39DC6C16}">
      <dgm:prSet phldrT="[Text]"/>
      <dgm:spPr/>
      <dgm:t>
        <a:bodyPr/>
        <a:lstStyle/>
        <a:p>
          <a:r>
            <a:rPr lang="en-IE" dirty="0" smtClean="0"/>
            <a:t>Budgetary Guarantees and Blending grants</a:t>
          </a:r>
        </a:p>
        <a:p>
          <a:endParaRPr lang="en-US" dirty="0"/>
        </a:p>
      </dgm:t>
    </dgm:pt>
    <dgm:pt modelId="{871BE322-FEBD-406A-A5E6-905DF7979D97}" type="parTrans" cxnId="{AEA07DCE-D86E-46BF-8C73-66D3DB77B3BD}">
      <dgm:prSet/>
      <dgm:spPr/>
      <dgm:t>
        <a:bodyPr/>
        <a:lstStyle/>
        <a:p>
          <a:endParaRPr lang="en-US"/>
        </a:p>
      </dgm:t>
    </dgm:pt>
    <dgm:pt modelId="{6F5D3299-02A6-4383-B24E-78FE57BEEB91}" type="sibTrans" cxnId="{AEA07DCE-D86E-46BF-8C73-66D3DB77B3BD}">
      <dgm:prSet/>
      <dgm:spPr/>
      <dgm:t>
        <a:bodyPr/>
        <a:lstStyle/>
        <a:p>
          <a:endParaRPr lang="en-US"/>
        </a:p>
      </dgm:t>
    </dgm:pt>
    <dgm:pt modelId="{E8668AE2-1008-491D-BA80-2670AAE9D819}">
      <dgm:prSet phldrT="[Text]"/>
      <dgm:spPr/>
      <dgm:t>
        <a:bodyPr/>
        <a:lstStyle/>
        <a:p>
          <a:r>
            <a:rPr lang="en-IE" dirty="0" smtClean="0"/>
            <a:t>Provided to Partner Development Finance Institutions (DFIs)</a:t>
          </a:r>
          <a:endParaRPr lang="en-US" dirty="0"/>
        </a:p>
      </dgm:t>
    </dgm:pt>
    <dgm:pt modelId="{F9540851-0A1A-4539-9E6F-47EED4387568}" type="parTrans" cxnId="{C2F7F5A2-F9E5-4190-A87A-9248829BD771}">
      <dgm:prSet/>
      <dgm:spPr/>
      <dgm:t>
        <a:bodyPr/>
        <a:lstStyle/>
        <a:p>
          <a:endParaRPr lang="en-US"/>
        </a:p>
      </dgm:t>
    </dgm:pt>
    <dgm:pt modelId="{002CCC5B-D125-409A-B588-728848FB7996}" type="sibTrans" cxnId="{C2F7F5A2-F9E5-4190-A87A-9248829BD771}">
      <dgm:prSet/>
      <dgm:spPr/>
      <dgm:t>
        <a:bodyPr/>
        <a:lstStyle/>
        <a:p>
          <a:endParaRPr lang="en-US"/>
        </a:p>
      </dgm:t>
    </dgm:pt>
    <dgm:pt modelId="{25104E59-4806-4E26-AF81-9F32543116D2}">
      <dgm:prSet phldrT="[Text]"/>
      <dgm:spPr/>
      <dgm:t>
        <a:bodyPr/>
        <a:lstStyle/>
        <a:p>
          <a:r>
            <a:rPr lang="en-US" dirty="0" smtClean="0"/>
            <a:t>DFIs use this funding guarantee to </a:t>
          </a:r>
          <a:r>
            <a:rPr lang="en-US" dirty="0" err="1" smtClean="0"/>
            <a:t>mobilise</a:t>
          </a:r>
          <a:r>
            <a:rPr lang="en-US" dirty="0" smtClean="0"/>
            <a:t> their own funds and funds from other major private and public investors </a:t>
          </a:r>
          <a:endParaRPr lang="en-US" dirty="0"/>
        </a:p>
      </dgm:t>
    </dgm:pt>
    <dgm:pt modelId="{81AE6BE9-459A-48DA-97FB-4A612C7F5D42}" type="parTrans" cxnId="{9DA0E0C5-EAFD-4023-9AA9-A81BB7320AF5}">
      <dgm:prSet/>
      <dgm:spPr/>
      <dgm:t>
        <a:bodyPr/>
        <a:lstStyle/>
        <a:p>
          <a:endParaRPr lang="en-US"/>
        </a:p>
      </dgm:t>
    </dgm:pt>
    <dgm:pt modelId="{C9CEA596-DA22-474A-8AA9-5348D1E746F7}" type="sibTrans" cxnId="{9DA0E0C5-EAFD-4023-9AA9-A81BB7320AF5}">
      <dgm:prSet/>
      <dgm:spPr/>
      <dgm:t>
        <a:bodyPr/>
        <a:lstStyle/>
        <a:p>
          <a:endParaRPr lang="en-US"/>
        </a:p>
      </dgm:t>
    </dgm:pt>
    <dgm:pt modelId="{9DDDF790-8509-4EC1-A6AF-E5D960B0E3CB}" type="pres">
      <dgm:prSet presAssocID="{9DCA443C-5737-4798-8739-2D4128B7FC18}" presName="CompostProcess" presStyleCnt="0">
        <dgm:presLayoutVars>
          <dgm:dir/>
          <dgm:resizeHandles val="exact"/>
        </dgm:presLayoutVars>
      </dgm:prSet>
      <dgm:spPr/>
    </dgm:pt>
    <dgm:pt modelId="{A668C6A6-3454-42C2-9628-77499C7C035B}" type="pres">
      <dgm:prSet presAssocID="{9DCA443C-5737-4798-8739-2D4128B7FC18}" presName="arrow" presStyleLbl="bgShp" presStyleIdx="0" presStyleCnt="1" custLinFactNeighborY="592"/>
      <dgm:spPr/>
    </dgm:pt>
    <dgm:pt modelId="{F5F207E4-ACBC-434F-B7BA-E9857763E368}" type="pres">
      <dgm:prSet presAssocID="{9DCA443C-5737-4798-8739-2D4128B7FC18}" presName="linearProcess" presStyleCnt="0"/>
      <dgm:spPr/>
    </dgm:pt>
    <dgm:pt modelId="{AA9D8103-2DE5-4CD9-9B5F-FA6DB9ABDED3}" type="pres">
      <dgm:prSet presAssocID="{CA18F780-B16E-43B4-99D0-491E39DC6C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7BC68-BC5B-400D-A580-5FD5F5CB2BC6}" type="pres">
      <dgm:prSet presAssocID="{6F5D3299-02A6-4383-B24E-78FE57BEEB91}" presName="sibTrans" presStyleCnt="0"/>
      <dgm:spPr/>
    </dgm:pt>
    <dgm:pt modelId="{A6AE1F39-B8AD-431A-8F92-9D235FDEC26B}" type="pres">
      <dgm:prSet presAssocID="{E8668AE2-1008-491D-BA80-2670AAE9D8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20ED8-416E-4335-B2EB-1A26D95FBE31}" type="pres">
      <dgm:prSet presAssocID="{002CCC5B-D125-409A-B588-728848FB7996}" presName="sibTrans" presStyleCnt="0"/>
      <dgm:spPr/>
    </dgm:pt>
    <dgm:pt modelId="{154D3398-8ECF-4A4B-AEE4-C338C9848CC3}" type="pres">
      <dgm:prSet presAssocID="{25104E59-4806-4E26-AF81-9F32543116D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734B88-BC14-4D51-A7FF-3D3A87C990BD}" type="presOf" srcId="{CA18F780-B16E-43B4-99D0-491E39DC6C16}" destId="{AA9D8103-2DE5-4CD9-9B5F-FA6DB9ABDED3}" srcOrd="0" destOrd="0" presId="urn:microsoft.com/office/officeart/2005/8/layout/hProcess9"/>
    <dgm:cxn modelId="{C2F7F5A2-F9E5-4190-A87A-9248829BD771}" srcId="{9DCA443C-5737-4798-8739-2D4128B7FC18}" destId="{E8668AE2-1008-491D-BA80-2670AAE9D819}" srcOrd="1" destOrd="0" parTransId="{F9540851-0A1A-4539-9E6F-47EED4387568}" sibTransId="{002CCC5B-D125-409A-B588-728848FB7996}"/>
    <dgm:cxn modelId="{9DA0E0C5-EAFD-4023-9AA9-A81BB7320AF5}" srcId="{9DCA443C-5737-4798-8739-2D4128B7FC18}" destId="{25104E59-4806-4E26-AF81-9F32543116D2}" srcOrd="2" destOrd="0" parTransId="{81AE6BE9-459A-48DA-97FB-4A612C7F5D42}" sibTransId="{C9CEA596-DA22-474A-8AA9-5348D1E746F7}"/>
    <dgm:cxn modelId="{AEA07DCE-D86E-46BF-8C73-66D3DB77B3BD}" srcId="{9DCA443C-5737-4798-8739-2D4128B7FC18}" destId="{CA18F780-B16E-43B4-99D0-491E39DC6C16}" srcOrd="0" destOrd="0" parTransId="{871BE322-FEBD-406A-A5E6-905DF7979D97}" sibTransId="{6F5D3299-02A6-4383-B24E-78FE57BEEB91}"/>
    <dgm:cxn modelId="{253F1217-2C2F-4C73-AEA1-1D4A5312EE57}" type="presOf" srcId="{25104E59-4806-4E26-AF81-9F32543116D2}" destId="{154D3398-8ECF-4A4B-AEE4-C338C9848CC3}" srcOrd="0" destOrd="0" presId="urn:microsoft.com/office/officeart/2005/8/layout/hProcess9"/>
    <dgm:cxn modelId="{F255D98F-5514-48DD-AD63-F14ADE2813CC}" type="presOf" srcId="{E8668AE2-1008-491D-BA80-2670AAE9D819}" destId="{A6AE1F39-B8AD-431A-8F92-9D235FDEC26B}" srcOrd="0" destOrd="0" presId="urn:microsoft.com/office/officeart/2005/8/layout/hProcess9"/>
    <dgm:cxn modelId="{C9D56B3B-9CE0-47B1-A171-50D02C9DC5AD}" type="presOf" srcId="{9DCA443C-5737-4798-8739-2D4128B7FC18}" destId="{9DDDF790-8509-4EC1-A6AF-E5D960B0E3CB}" srcOrd="0" destOrd="0" presId="urn:microsoft.com/office/officeart/2005/8/layout/hProcess9"/>
    <dgm:cxn modelId="{2E3DF5C0-202E-434B-A997-3CDC103859F3}" type="presParOf" srcId="{9DDDF790-8509-4EC1-A6AF-E5D960B0E3CB}" destId="{A668C6A6-3454-42C2-9628-77499C7C035B}" srcOrd="0" destOrd="0" presId="urn:microsoft.com/office/officeart/2005/8/layout/hProcess9"/>
    <dgm:cxn modelId="{A24F7A10-126B-437D-A242-DD3BB896AA18}" type="presParOf" srcId="{9DDDF790-8509-4EC1-A6AF-E5D960B0E3CB}" destId="{F5F207E4-ACBC-434F-B7BA-E9857763E368}" srcOrd="1" destOrd="0" presId="urn:microsoft.com/office/officeart/2005/8/layout/hProcess9"/>
    <dgm:cxn modelId="{5733FB3C-A593-4478-91CD-A2FF209F9A82}" type="presParOf" srcId="{F5F207E4-ACBC-434F-B7BA-E9857763E368}" destId="{AA9D8103-2DE5-4CD9-9B5F-FA6DB9ABDED3}" srcOrd="0" destOrd="0" presId="urn:microsoft.com/office/officeart/2005/8/layout/hProcess9"/>
    <dgm:cxn modelId="{B1BFDAFC-A175-4038-9FBA-1F90DC8FBACE}" type="presParOf" srcId="{F5F207E4-ACBC-434F-B7BA-E9857763E368}" destId="{50A7BC68-BC5B-400D-A580-5FD5F5CB2BC6}" srcOrd="1" destOrd="0" presId="urn:microsoft.com/office/officeart/2005/8/layout/hProcess9"/>
    <dgm:cxn modelId="{F5A71B1B-ECEF-4F5A-9ED2-4E2F7ED447E3}" type="presParOf" srcId="{F5F207E4-ACBC-434F-B7BA-E9857763E368}" destId="{A6AE1F39-B8AD-431A-8F92-9D235FDEC26B}" srcOrd="2" destOrd="0" presId="urn:microsoft.com/office/officeart/2005/8/layout/hProcess9"/>
    <dgm:cxn modelId="{92A54E4F-51CA-480A-A14E-213FBE8F8ADD}" type="presParOf" srcId="{F5F207E4-ACBC-434F-B7BA-E9857763E368}" destId="{B4420ED8-416E-4335-B2EB-1A26D95FBE31}" srcOrd="3" destOrd="0" presId="urn:microsoft.com/office/officeart/2005/8/layout/hProcess9"/>
    <dgm:cxn modelId="{A2BD8E42-7BDC-4543-955C-05006FB79803}" type="presParOf" srcId="{F5F207E4-ACBC-434F-B7BA-E9857763E368}" destId="{154D3398-8ECF-4A4B-AEE4-C338C9848CC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BC61-421B-4C62-8895-BE08465F797D}">
      <dsp:nvSpPr>
        <dsp:cNvPr id="0" name=""/>
        <dsp:cNvSpPr/>
      </dsp:nvSpPr>
      <dsp:spPr>
        <a:xfrm rot="16200000">
          <a:off x="1969486" y="-1967844"/>
          <a:ext cx="5217230" cy="915291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20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u="sng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 </a:t>
          </a:r>
          <a:r>
            <a:rPr lang="en-US" sz="2800" kern="1200" dirty="0" smtClean="0"/>
            <a:t>One of the major financing </a:t>
          </a:r>
          <a:r>
            <a:rPr lang="en-US" sz="2800" kern="1200" dirty="0" err="1" smtClean="0"/>
            <a:t>programmes</a:t>
          </a:r>
          <a:r>
            <a:rPr lang="en-US" sz="2800" kern="1200" dirty="0" smtClean="0"/>
            <a:t> of the EU’s external action</a:t>
          </a:r>
          <a:endParaRPr lang="en-US" sz="28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Focuses on financing for development, with a mixture of instruments</a:t>
          </a:r>
          <a:endParaRPr lang="en-US" sz="28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/>
        </a:p>
      </dsp:txBody>
      <dsp:txXfrm rot="5400000">
        <a:off x="1642" y="1043446"/>
        <a:ext cx="9152918" cy="3130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EBC61-421B-4C62-8895-BE08465F797D}">
      <dsp:nvSpPr>
        <dsp:cNvPr id="0" name=""/>
        <dsp:cNvSpPr/>
      </dsp:nvSpPr>
      <dsp:spPr>
        <a:xfrm rot="16200000">
          <a:off x="1969486" y="-1967844"/>
          <a:ext cx="5217230" cy="915291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203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u="sng" kern="1200" dirty="0" smtClean="0"/>
            <a:t>Main features</a:t>
          </a:r>
          <a:endParaRPr lang="en-US" sz="3600" b="1" u="sng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 </a:t>
          </a:r>
          <a:r>
            <a:rPr lang="en-US" sz="2800" b="1" kern="1200" dirty="0" smtClean="0"/>
            <a:t>Geographic scope</a:t>
          </a:r>
          <a:r>
            <a:rPr lang="en-US" sz="2800" kern="1200" dirty="0" smtClean="0"/>
            <a:t>: Global</a:t>
          </a:r>
          <a:endParaRPr lang="en-US" sz="2800" kern="1200" dirty="0"/>
        </a:p>
        <a:p>
          <a:pPr marL="171450" marR="0" lvl="1" indent="0" algn="l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US" sz="2800" kern="1200" dirty="0" smtClean="0"/>
            <a:t> </a:t>
          </a:r>
          <a:r>
            <a:rPr lang="en-US" sz="2800" b="1" kern="1200" dirty="0" smtClean="0"/>
            <a:t>Policy first</a:t>
          </a:r>
          <a:r>
            <a:rPr lang="en-US" sz="2800" kern="1200" dirty="0" smtClean="0"/>
            <a:t>: Programmed to ensure strategic and coherent use of levering modalities &amp; funded from regional and national </a:t>
          </a:r>
          <a:r>
            <a:rPr lang="en-US" sz="2800" kern="1200" dirty="0" err="1" smtClean="0"/>
            <a:t>programmes</a:t>
          </a:r>
          <a:endParaRPr lang="en-US" sz="28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 </a:t>
          </a:r>
          <a:r>
            <a:rPr lang="en-US" sz="2800" b="1" kern="1200" dirty="0" smtClean="0"/>
            <a:t>Open and collaborative </a:t>
          </a:r>
          <a:r>
            <a:rPr lang="en-US" sz="2800" kern="1200" dirty="0" smtClean="0"/>
            <a:t>architecture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 Special attention to LDCs and fragile</a:t>
          </a:r>
        </a:p>
      </dsp:txBody>
      <dsp:txXfrm rot="5400000">
        <a:off x="1642" y="1043446"/>
        <a:ext cx="9152918" cy="3130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0AE60-D474-41E2-BE7F-91A9F79508C5}">
      <dsp:nvSpPr>
        <dsp:cNvPr id="0" name=""/>
        <dsp:cNvSpPr/>
      </dsp:nvSpPr>
      <dsp:spPr>
        <a:xfrm rot="16200000">
          <a:off x="1609797" y="-1609797"/>
          <a:ext cx="5108347" cy="8327943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0" tIns="0" rIns="317500" bIns="0" numCol="1" spcCol="1270" anchor="t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000" b="1" u="sng" kern="1200" dirty="0" smtClean="0"/>
            <a:t>Modalities</a:t>
          </a: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Blending 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Technical Assistance 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/>
            <a:t>Budgetary guarantees supported by the External Action Guarantee</a:t>
          </a:r>
          <a:endParaRPr lang="en-US" sz="3900" kern="1200" dirty="0"/>
        </a:p>
      </dsp:txBody>
      <dsp:txXfrm rot="5400000">
        <a:off x="-1" y="1021670"/>
        <a:ext cx="8327943" cy="3065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8C6A6-3454-42C2-9628-77499C7C035B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D8103-2DE5-4CD9-9B5F-FA6DB9ABDED3}">
      <dsp:nvSpPr>
        <dsp:cNvPr id="0" name=""/>
        <dsp:cNvSpPr/>
      </dsp:nvSpPr>
      <dsp:spPr>
        <a:xfrm>
          <a:off x="275431" y="1625600"/>
          <a:ext cx="2438400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Budgetary Guarantees and Blending grants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81238" y="1731407"/>
        <a:ext cx="2226786" cy="1955852"/>
      </dsp:txXfrm>
    </dsp:sp>
    <dsp:sp modelId="{A6AE1F39-B8AD-431A-8F92-9D235FDEC26B}">
      <dsp:nvSpPr>
        <dsp:cNvPr id="0" name=""/>
        <dsp:cNvSpPr/>
      </dsp:nvSpPr>
      <dsp:spPr>
        <a:xfrm>
          <a:off x="2844799" y="1625600"/>
          <a:ext cx="2438400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Provided to Partner Development Finance Institutions (DFIs)</a:t>
          </a:r>
          <a:endParaRPr lang="en-US" sz="1900" kern="1200" dirty="0"/>
        </a:p>
      </dsp:txBody>
      <dsp:txXfrm>
        <a:off x="2950606" y="1731407"/>
        <a:ext cx="2226786" cy="1955852"/>
      </dsp:txXfrm>
    </dsp:sp>
    <dsp:sp modelId="{154D3398-8ECF-4A4B-AEE4-C338C9848CC3}">
      <dsp:nvSpPr>
        <dsp:cNvPr id="0" name=""/>
        <dsp:cNvSpPr/>
      </dsp:nvSpPr>
      <dsp:spPr>
        <a:xfrm>
          <a:off x="5414168" y="1625600"/>
          <a:ext cx="2438400" cy="2167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DFIs use this funding guarantee to </a:t>
          </a:r>
          <a:r>
            <a:rPr lang="en-US" sz="1900" kern="1200" dirty="0" err="1" smtClean="0"/>
            <a:t>mobilise</a:t>
          </a:r>
          <a:r>
            <a:rPr lang="en-US" sz="1900" kern="1200" dirty="0" smtClean="0"/>
            <a:t> their own funds and funds from other major private and public investors </a:t>
          </a:r>
          <a:endParaRPr lang="en-US" sz="1900" kern="1200" dirty="0"/>
        </a:p>
      </dsp:txBody>
      <dsp:txXfrm>
        <a:off x="5519975" y="1731407"/>
        <a:ext cx="2226786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7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4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0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69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fr-BE" altLang="pt-PT" dirty="0" smtClean="0"/>
          </a:p>
          <a:p>
            <a:pPr eaLnBrk="1" hangingPunct="1">
              <a:spcBef>
                <a:spcPct val="0"/>
              </a:spcBef>
              <a:defRPr/>
            </a:pPr>
            <a:endParaRPr lang="fr-BE" altLang="pt-PT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fr-BE" altLang="pt-PT" dirty="0" err="1" smtClean="0"/>
              <a:t>Partners</a:t>
            </a:r>
            <a:endParaRPr lang="en-GB" altLang="pt-PT" dirty="0" smtClean="0"/>
          </a:p>
        </p:txBody>
      </p:sp>
      <p:sp>
        <p:nvSpPr>
          <p:cNvPr id="588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017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017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017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017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01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9F40C-7AF2-485E-9C36-0E795321D485}" type="slidenum">
              <a:rPr kumimoji="0" lang="en-GB" altLang="pt-PT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pPr marL="0" marR="0" lvl="0" indent="0" algn="l" defTabSz="9017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pt-PT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1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9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B46C6-D4F2-4F66-8993-1F6EED16C4CD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856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B46C6-D4F2-4F66-8993-1F6EED16C4CD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848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E5E3260F-46C6-4184-B8A9-086D3A47699B}"/>
              </a:ext>
            </a:extLst>
          </p:cNvPr>
          <p:cNvSpPr/>
          <p:nvPr userDrawn="1"/>
        </p:nvSpPr>
        <p:spPr>
          <a:xfrm>
            <a:off x="0" y="0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0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010F1CB4-695A-4210-8D7E-1B35ADA803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83250" y="6686550"/>
            <a:ext cx="795338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73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1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0631C5-F331-43C4-B566-95399D7B4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3888" y="6448425"/>
            <a:ext cx="2844800" cy="476250"/>
          </a:xfr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A14FEE-0FB2-46C8-8EC7-1FD4F3833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C411EE-ACC1-483C-A553-21C81DFA1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3638" y="6380163"/>
            <a:ext cx="2844800" cy="476250"/>
          </a:xfrm>
        </p:spPr>
        <p:txBody>
          <a:bodyPr lIns="91407" tIns="45704" rIns="91407" bIns="45704"/>
          <a:lstStyle>
            <a:lvl1pPr defTabSz="614363"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E0D82E-B869-4DC6-9B47-B56AF4154973}" type="slidenum">
              <a:rPr lang="en-GB" altLang="pt-PT"/>
              <a:pPr>
                <a:defRPr/>
              </a:pPr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124754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184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12192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001" y="332656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1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741" y="2708920"/>
            <a:ext cx="4910195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4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11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" y="1"/>
            <a:ext cx="12190911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12191456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64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/>
          <a:stretch/>
        </p:blipFill>
        <p:spPr>
          <a:xfrm>
            <a:off x="4800600" y="1"/>
            <a:ext cx="73914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" y="6286502"/>
            <a:ext cx="12159547" cy="5714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2331" y="5592997"/>
            <a:ext cx="2687868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62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00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103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94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45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599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077120" y="1122480"/>
            <a:ext cx="10155960" cy="574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21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910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673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719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357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262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77120" y="1122480"/>
            <a:ext cx="10155960" cy="1239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13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  <p:sldLayoutId id="214748373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00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6"/>
          <p:cNvPicPr/>
          <p:nvPr/>
        </p:nvPicPr>
        <p:blipFill>
          <a:blip r:embed="rId14"/>
          <a:stretch/>
        </p:blipFill>
        <p:spPr>
          <a:xfrm>
            <a:off x="10033920" y="6045840"/>
            <a:ext cx="1715400" cy="450000"/>
          </a:xfrm>
          <a:prstGeom prst="rect">
            <a:avLst/>
          </a:prstGeom>
          <a:ln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sldNum"/>
          </p:nvPr>
        </p:nvSpPr>
        <p:spPr>
          <a:xfrm>
            <a:off x="838080" y="613116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0034C10-9BCD-4522-B0F5-B213032FDE68}" type="slidenum">
              <a:rPr lang="en-US" sz="1200" b="0" strike="noStrike" spc="-1">
                <a:solidFill>
                  <a:srgbClr val="969696"/>
                </a:solidFill>
                <a:latin typeface="Arial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0" name="Line 2"/>
          <p:cNvSpPr/>
          <p:nvPr/>
        </p:nvSpPr>
        <p:spPr>
          <a:xfrm>
            <a:off x="838080" y="0"/>
            <a:ext cx="0" cy="1276200"/>
          </a:xfrm>
          <a:prstGeom prst="line">
            <a:avLst/>
          </a:prstGeom>
          <a:ln w="2844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3"/>
          <p:cNvSpPr>
            <a:spLocks noGrp="1"/>
          </p:cNvSpPr>
          <p:nvPr>
            <p:ph type="title"/>
          </p:nvPr>
        </p:nvSpPr>
        <p:spPr>
          <a:xfrm>
            <a:off x="970560" y="482760"/>
            <a:ext cx="10515240" cy="781920"/>
          </a:xfrm>
          <a:prstGeom prst="rect">
            <a:avLst/>
          </a:prstGeom>
        </p:spPr>
        <p:txBody>
          <a:bodyPr bIns="0" anchor="b"/>
          <a:lstStyle/>
          <a:p>
            <a:pPr>
              <a:lnSpc>
                <a:spcPct val="90000"/>
              </a:lnSpc>
            </a:pPr>
            <a:r>
              <a:rPr lang="en-US" sz="4000" b="0" strike="noStrike" spc="-1">
                <a:solidFill>
                  <a:srgbClr val="034EA2"/>
                </a:solidFill>
                <a:latin typeface="Arial"/>
              </a:rPr>
              <a:t>Click to edit Master title style</a:t>
            </a:r>
            <a:endParaRPr lang="en-US" sz="4000" b="0" strike="noStrike" spc="-1">
              <a:solidFill>
                <a:srgbClr val="4D4D4D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4D4D4D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D4D4D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D4D4D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4D4D4D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D4D4D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D4D4D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D4D4D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7412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US" sz="5400" b="1" dirty="0" smtClean="0"/>
              <a:t>European Fund for Sustainable</a:t>
            </a:r>
            <a:br>
              <a:rPr lang="en-US" sz="5400" b="1" dirty="0" smtClean="0"/>
            </a:br>
            <a:r>
              <a:rPr lang="en-US" sz="5400" b="1" dirty="0" smtClean="0"/>
              <a:t>Development +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617" y="1458539"/>
            <a:ext cx="10065224" cy="897754"/>
          </a:xfrm>
        </p:spPr>
        <p:txBody>
          <a:bodyPr/>
          <a:lstStyle/>
          <a:p>
            <a:r>
              <a:rPr lang="en-GB" sz="3600" b="1" i="1" dirty="0" smtClean="0"/>
              <a:t>GLOBAL EUROPE - NDICI</a:t>
            </a:r>
            <a:endParaRPr lang="en-GB" sz="3600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81898" y="5226908"/>
            <a:ext cx="6810102" cy="140329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GB" sz="1800" dirty="0" smtClean="0"/>
              <a:t>February </a:t>
            </a:r>
            <a:r>
              <a:rPr lang="en-GB" sz="1800" dirty="0" smtClean="0"/>
              <a:t>2022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Filippo Gabriele La Verghetta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9088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827294" y="942295"/>
            <a:ext cx="10295135" cy="4618245"/>
          </a:xfrm>
          <a:prstGeom prst="rect">
            <a:avLst/>
          </a:prstGeom>
          <a:noFill/>
          <a:ln>
            <a:noFill/>
          </a:ln>
        </p:spPr>
        <p:txBody>
          <a:bodyPr bIns="0" anchor="b"/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Dialogue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 with Delegation and FI for identification of projects.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2800" baseline="0" dirty="0" smtClean="0">
                <a:solidFill>
                  <a:srgbClr val="034EA2"/>
                </a:solidFill>
                <a:latin typeface="Arial"/>
              </a:rPr>
              <a:t>FI</a:t>
            </a:r>
            <a:r>
              <a:rPr lang="en-IE" sz="2800" dirty="0" smtClean="0">
                <a:solidFill>
                  <a:srgbClr val="034EA2"/>
                </a:solidFill>
                <a:latin typeface="Arial"/>
              </a:rPr>
              <a:t> are the one leading and presenting proposals (blending/guarantees).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2800" dirty="0" smtClean="0">
                <a:solidFill>
                  <a:srgbClr val="034EA2"/>
                </a:solidFill>
                <a:latin typeface="Arial"/>
              </a:rPr>
              <a:t>Proposals in line with EU </a:t>
            </a:r>
            <a:r>
              <a:rPr lang="en-IE" sz="2800" dirty="0" smtClean="0">
                <a:solidFill>
                  <a:srgbClr val="034EA2"/>
                </a:solidFill>
                <a:latin typeface="Arial"/>
              </a:rPr>
              <a:t>priorities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4D290-B29D-2E45-9488-4946DAA2906C}"/>
              </a:ext>
            </a:extLst>
          </p:cNvPr>
          <p:cNvSpPr txBox="1"/>
          <p:nvPr/>
        </p:nvSpPr>
        <p:spPr>
          <a:xfrm>
            <a:off x="951985" y="357520"/>
            <a:ext cx="1085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200" b="1" dirty="0" smtClean="0">
                <a:solidFill>
                  <a:srgbClr val="C00000"/>
                </a:solidFill>
                <a:latin typeface="Arial"/>
              </a:rPr>
              <a:t>Last Remarks</a:t>
            </a: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5007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pic>
        <p:nvPicPr>
          <p:cNvPr id="6" name="Picture 2" descr="EEA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50" y="5282068"/>
            <a:ext cx="2149475" cy="5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the EFSD</a:t>
            </a:r>
            <a:r>
              <a:rPr lang="en-US" dirty="0" smtClean="0"/>
              <a:t>+?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5342016"/>
              </p:ext>
            </p:extLst>
          </p:nvPr>
        </p:nvGraphicFramePr>
        <p:xfrm>
          <a:off x="1803344" y="1395605"/>
          <a:ext cx="9156203" cy="521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13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the EFSD</a:t>
            </a:r>
            <a:r>
              <a:rPr lang="en-US" dirty="0" smtClean="0"/>
              <a:t>+?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49568156"/>
              </p:ext>
            </p:extLst>
          </p:nvPr>
        </p:nvGraphicFramePr>
        <p:xfrm>
          <a:off x="1803344" y="1395605"/>
          <a:ext cx="9156203" cy="521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06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under the EFSD+?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651320"/>
              </p:ext>
            </p:extLst>
          </p:nvPr>
        </p:nvGraphicFramePr>
        <p:xfrm>
          <a:off x="970722" y="1417981"/>
          <a:ext cx="8327943" cy="510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66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806" y="168824"/>
            <a:ext cx="10515600" cy="782357"/>
          </a:xfrm>
        </p:spPr>
        <p:txBody>
          <a:bodyPr/>
          <a:lstStyle/>
          <a:p>
            <a:r>
              <a:rPr lang="en-US" b="1" dirty="0"/>
              <a:t>The EFSD</a:t>
            </a:r>
            <a:r>
              <a:rPr lang="en-US" b="1" dirty="0" smtClean="0"/>
              <a:t>+ - Guarantees and Blending</a:t>
            </a:r>
            <a:endParaRPr lang="en-IE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032000" y="11207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974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llar 3: Promoting a conducive investment climate"/>
          <p:cNvSpPr txBox="1">
            <a:spLocks noChangeArrowheads="1"/>
          </p:cNvSpPr>
          <p:nvPr/>
        </p:nvSpPr>
        <p:spPr bwMode="auto">
          <a:xfrm>
            <a:off x="2927648" y="888369"/>
            <a:ext cx="5666534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9E1F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F5494"/>
                </a:solidFill>
              </a:rPr>
              <a:t> </a:t>
            </a:r>
            <a:r>
              <a:rPr lang="en-GB" altLang="en-US" sz="1800" b="1" dirty="0">
                <a:solidFill>
                  <a:schemeClr val="tx2">
                    <a:lumMod val="75000"/>
                  </a:schemeClr>
                </a:solidFill>
              </a:rPr>
              <a:t>Partner IFIs (</a:t>
            </a:r>
            <a:r>
              <a:rPr lang="en-GB" altLang="en-US" sz="1800" b="1" dirty="0" err="1">
                <a:solidFill>
                  <a:schemeClr val="tx2">
                    <a:lumMod val="75000"/>
                  </a:schemeClr>
                </a:solidFill>
              </a:rPr>
              <a:t>blending+guarantees</a:t>
            </a:r>
            <a:r>
              <a:rPr lang="en-GB" altLang="en-US" sz="18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GB" altLang="pt-PT" sz="1200" b="1" dirty="0">
                <a:solidFill>
                  <a:prstClr val="white"/>
                </a:solidFill>
              </a:rPr>
              <a:t>Financial Institutions (IFIs)</a:t>
            </a:r>
          </a:p>
        </p:txBody>
      </p:sp>
      <p:grpSp>
        <p:nvGrpSpPr>
          <p:cNvPr id="21" name="Group 1"/>
          <p:cNvGrpSpPr>
            <a:grpSpLocks/>
          </p:cNvGrpSpPr>
          <p:nvPr/>
        </p:nvGrpSpPr>
        <p:grpSpPr bwMode="auto">
          <a:xfrm>
            <a:off x="1919537" y="1574560"/>
            <a:ext cx="7920879" cy="4230705"/>
            <a:chOff x="2209006" y="2046288"/>
            <a:chExt cx="7941469" cy="4314825"/>
          </a:xfrm>
        </p:grpSpPr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662" y="2046288"/>
              <a:ext cx="2413000" cy="8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794" y="3478213"/>
              <a:ext cx="1154112" cy="94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4069" y="2244725"/>
              <a:ext cx="1376362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006" y="5467350"/>
              <a:ext cx="2557463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550" y="4811713"/>
              <a:ext cx="2574925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006" y="3967163"/>
              <a:ext cx="239077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869" y="2328863"/>
              <a:ext cx="1730375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406" y="3478213"/>
              <a:ext cx="15335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5030788"/>
              <a:ext cx="1716088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988" y="5791200"/>
              <a:ext cx="2851150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237" y="3198813"/>
              <a:ext cx="2492375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383957" y="215510"/>
            <a:ext cx="937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 WORK WITH PARTNERS</a:t>
            </a:r>
          </a:p>
        </p:txBody>
      </p:sp>
    </p:spTree>
    <p:extLst>
      <p:ext uri="{BB962C8B-B14F-4D97-AF65-F5344CB8AC3E}">
        <p14:creationId xmlns:p14="http://schemas.microsoft.com/office/powerpoint/2010/main" val="167588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960890" y="79737"/>
            <a:ext cx="10515600" cy="782357"/>
          </a:xfrm>
        </p:spPr>
        <p:txBody>
          <a:bodyPr/>
          <a:lstStyle/>
          <a:p>
            <a:r>
              <a:rPr lang="en-US" sz="3600" b="1" dirty="0" smtClean="0"/>
              <a:t>The </a:t>
            </a:r>
            <a:r>
              <a:rPr lang="en-US" sz="3600" b="1" dirty="0" smtClean="0"/>
              <a:t>EFSD</a:t>
            </a:r>
            <a:r>
              <a:rPr lang="en-US" sz="3600" dirty="0" smtClean="0"/>
              <a:t>: </a:t>
            </a:r>
            <a:r>
              <a:rPr lang="en-US" sz="3600" b="1" dirty="0" smtClean="0"/>
              <a:t>amounts 2021-2027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15537" y="-255917"/>
            <a:ext cx="10618265" cy="6569765"/>
            <a:chOff x="6300492" y="1523917"/>
            <a:chExt cx="5695514" cy="4655211"/>
          </a:xfrm>
        </p:grpSpPr>
        <p:sp>
          <p:nvSpPr>
            <p:cNvPr id="20" name="Rounded Rectangle 19"/>
            <p:cNvSpPr/>
            <p:nvPr/>
          </p:nvSpPr>
          <p:spPr>
            <a:xfrm>
              <a:off x="6300492" y="1523917"/>
              <a:ext cx="5695514" cy="465521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99813" y="3021344"/>
              <a:ext cx="3232726" cy="129142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EFSD+ guarantee</a:t>
              </a:r>
            </a:p>
            <a:p>
              <a:pPr algn="ctr"/>
              <a:r>
                <a:rPr lang="en-US" sz="1600" dirty="0" smtClean="0"/>
                <a:t>Approximately €40 </a:t>
              </a:r>
              <a:r>
                <a:rPr lang="en-US" sz="1600" dirty="0" err="1" smtClean="0"/>
                <a:t>bn</a:t>
              </a:r>
              <a:r>
                <a:rPr lang="en-US" sz="1600" dirty="0" smtClean="0"/>
                <a:t> for the whole period</a:t>
              </a:r>
              <a:endParaRPr lang="en-US" sz="16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082238" y="4689930"/>
              <a:ext cx="2361248" cy="9265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Blending</a:t>
              </a:r>
              <a:endParaRPr lang="en-US" b="1" dirty="0" smtClean="0"/>
            </a:p>
            <a:p>
              <a:pPr algn="ctr"/>
              <a:r>
                <a:rPr lang="en-US" sz="1600" dirty="0" smtClean="0"/>
                <a:t>Ranging from 1 – 2 billion per year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19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*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*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58920" indent="-358560"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spc="-1" dirty="0" smtClean="0">
                <a:solidFill>
                  <a:srgbClr val="24439C"/>
                </a:solidFill>
                <a:latin typeface="Arial"/>
                <a:ea typeface="+mn-ea"/>
                <a:cs typeface="+mn-cs"/>
              </a:rPr>
              <a:t>Creating </a:t>
            </a:r>
            <a:r>
              <a:rPr lang="en-US" sz="2800" b="1" spc="-1" dirty="0">
                <a:solidFill>
                  <a:srgbClr val="24439C"/>
                </a:solidFill>
                <a:latin typeface="Arial"/>
                <a:ea typeface="+mn-ea"/>
                <a:cs typeface="+mn-cs"/>
              </a:rPr>
              <a:t>investment cases in frontier markets</a:t>
            </a:r>
            <a:endParaRPr lang="en-GB" sz="2800" b="1" spc="-1" dirty="0">
              <a:solidFill>
                <a:srgbClr val="24439C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irst proposed investment windows"/>
          <p:cNvSpPr txBox="1">
            <a:spLocks/>
          </p:cNvSpPr>
          <p:nvPr/>
        </p:nvSpPr>
        <p:spPr>
          <a:xfrm>
            <a:off x="125900" y="2088032"/>
            <a:ext cx="4348457" cy="4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601" tIns="40601" rIns="40601" bIns="40601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CC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45720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91440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137160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182880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812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6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Priority Areas</a:t>
            </a:r>
          </a:p>
        </p:txBody>
      </p:sp>
      <p:sp>
        <p:nvSpPr>
          <p:cNvPr id="5" name="Sustainable Energy and Sustainable Connectivity…"/>
          <p:cNvSpPr txBox="1"/>
          <p:nvPr/>
        </p:nvSpPr>
        <p:spPr>
          <a:xfrm>
            <a:off x="1596559" y="2658329"/>
            <a:ext cx="5909910" cy="2328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601" tIns="40601" rIns="40601" bIns="40601">
            <a:spAutoFit/>
          </a:bodyPr>
          <a:lstStyle/>
          <a:p>
            <a:pPr marL="189958" marR="0" lvl="0" indent="-189958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IE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Connectivity</a:t>
            </a:r>
            <a:r>
              <a:rPr kumimoji="0" lang="en-IE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Energy-Transport-Digital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89958" marR="0" lvl="0" indent="-189958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AutoNum type="arabicPeriod" startAt="2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Micro, Small and Medium Enterprises (MSMEs) </a:t>
            </a: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Financing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89958" marR="0" lvl="0" indent="-189958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AutoNum type="arabicPeriod" startAt="3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Sustainable Agriculture, </a:t>
            </a:r>
            <a:r>
              <a:rPr kumimoji="0" lang="en-IE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Biodiversity,</a:t>
            </a:r>
            <a:r>
              <a:rPr kumimoji="0" lang="en-IE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Forest, Water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89958" marR="0" lvl="0" indent="-189958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AutoNum type="arabicPeriod" startAt="4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Sustainable </a:t>
            </a: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Cities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89958" marR="0" lvl="0" indent="-189958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AutoNum type="arabicPeriod" startAt="5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IE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Human </a:t>
            </a:r>
            <a:r>
              <a:rPr kumimoji="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</a:t>
            </a:r>
            <a:endParaRPr kumimoji="0" lang="en-IE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89958" marR="0" lvl="0" indent="-189958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AutoNum type="arabicPeriod" startAt="5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Sustainable Finance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vcrops.jpg" descr="pvcrops.jpg"/>
          <p:cNvPicPr>
            <a:picLocks noChangeAspect="1"/>
          </p:cNvPicPr>
          <p:nvPr/>
        </p:nvPicPr>
        <p:blipFill>
          <a:blip r:embed="rId3" cstate="print">
            <a:extLst/>
          </a:blip>
          <a:srcRect l="4888" t="2289" r="38044" b="2289"/>
          <a:stretch>
            <a:fillRect/>
          </a:stretch>
        </p:blipFill>
        <p:spPr>
          <a:xfrm>
            <a:off x="123155" y="4103836"/>
            <a:ext cx="1275725" cy="1199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eu_day_4-24.jpg" descr="eu_day_4-24.jpg"/>
          <p:cNvPicPr>
            <a:picLocks noChangeAspect="1"/>
          </p:cNvPicPr>
          <p:nvPr/>
        </p:nvPicPr>
        <p:blipFill>
          <a:blip r:embed="rId4" cstate="print">
            <a:extLst/>
          </a:blip>
          <a:srcRect l="23982" t="3594" r="9331" b="3594"/>
          <a:stretch>
            <a:fillRect/>
          </a:stretch>
        </p:blipFill>
        <p:spPr>
          <a:xfrm>
            <a:off x="123155" y="2658329"/>
            <a:ext cx="1275725" cy="118379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irst proposed investment windows">
            <a:extLst>
              <a:ext uri="{FF2B5EF4-FFF2-40B4-BE49-F238E27FC236}">
                <a16:creationId xmlns:a16="http://schemas.microsoft.com/office/drawing/2014/main" id="{724FFAFF-02E6-4234-8285-0D6050F0BC64}"/>
              </a:ext>
            </a:extLst>
          </p:cNvPr>
          <p:cNvSpPr txBox="1">
            <a:spLocks/>
          </p:cNvSpPr>
          <p:nvPr/>
        </p:nvSpPr>
        <p:spPr>
          <a:xfrm>
            <a:off x="7740761" y="2088032"/>
            <a:ext cx="4348457" cy="4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0601" tIns="40601" rIns="40601" bIns="40601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CC006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45720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91440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137160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182880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812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76" b="1" i="0" u="none" strike="noStrike" kern="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highly flexible guarantee product</a:t>
            </a:r>
          </a:p>
        </p:txBody>
      </p:sp>
      <p:sp>
        <p:nvSpPr>
          <p:cNvPr id="10" name="Sustainable Energy and Sustainable Connectivity…">
            <a:extLst>
              <a:ext uri="{FF2B5EF4-FFF2-40B4-BE49-F238E27FC236}">
                <a16:creationId xmlns:a16="http://schemas.microsoft.com/office/drawing/2014/main" id="{3FC14A81-931F-471B-983C-5DD3FEC27F20}"/>
              </a:ext>
            </a:extLst>
          </p:cNvPr>
          <p:cNvSpPr txBox="1"/>
          <p:nvPr/>
        </p:nvSpPr>
        <p:spPr>
          <a:xfrm>
            <a:off x="7740761" y="2728715"/>
            <a:ext cx="4604249" cy="217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0601" tIns="40601" rIns="40601" bIns="40601">
            <a:spAutoFit/>
          </a:bodyPr>
          <a:lstStyle/>
          <a:p>
            <a:pPr marL="285750" marR="0" lvl="0" indent="-285750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First-/ second-/ third- loss guarantees</a:t>
            </a:r>
          </a:p>
          <a:p>
            <a:pPr marL="285750" marR="0" lvl="0" indent="-285750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Credit enhancement</a:t>
            </a:r>
          </a:p>
          <a:p>
            <a:pPr marL="285750" marR="0" lvl="0" indent="-285750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Junior equity</a:t>
            </a:r>
          </a:p>
          <a:p>
            <a:pPr marL="285750" marR="0" lvl="0" indent="-285750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Securitisation</a:t>
            </a:r>
          </a:p>
          <a:p>
            <a:pPr marL="285750" marR="0" lvl="0" indent="-285750" algn="l" defTabSz="812079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600" b="1">
                <a:solidFill>
                  <a:srgbClr val="0F549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Specific risk cover (PPAs, construction phase, etc.)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6691" y="5662136"/>
            <a:ext cx="902829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18628" marR="0" lvl="1" indent="0" algn="just" defTabSz="81207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Helvetica"/>
            </a:endParaRPr>
          </a:p>
          <a:p>
            <a:pPr marL="318628" marR="0" lvl="1" indent="0" algn="just" defTabSz="81207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sym typeface="Helvetica"/>
              </a:rPr>
              <a:t>Avoid market distortion and crowding-out of private capital!</a:t>
            </a:r>
          </a:p>
          <a:p>
            <a:pPr marL="318628" marR="0" lvl="1" indent="0" algn="just" defTabSz="81207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39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827294" y="942296"/>
            <a:ext cx="10295135" cy="4031672"/>
          </a:xfrm>
          <a:prstGeom prst="rect">
            <a:avLst/>
          </a:prstGeom>
          <a:noFill/>
          <a:ln>
            <a:noFill/>
          </a:ln>
        </p:spPr>
        <p:txBody>
          <a:bodyPr bIns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Key Principles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 Eligibility - Regulation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Policy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First – Investment Windows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Mobilisation of (private)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Investment – at scale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Type of risk/financial structure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</a:rPr>
              <a:t>proposed – risk sharing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4D290-B29D-2E45-9488-4946DAA2906C}"/>
              </a:ext>
            </a:extLst>
          </p:cNvPr>
          <p:cNvSpPr txBox="1"/>
          <p:nvPr/>
        </p:nvSpPr>
        <p:spPr>
          <a:xfrm>
            <a:off x="951985" y="357520"/>
            <a:ext cx="10855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Assessment/Selection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</a:rPr>
              <a:t>Criteria</a:t>
            </a: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914" y="1644704"/>
            <a:ext cx="1872822" cy="20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228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5_Blank">
  <a:themeElements>
    <a:clrScheme name="MFF Sector Colour 7">
      <a:dk1>
        <a:srgbClr val="EB5850"/>
      </a:dk1>
      <a:lt1>
        <a:srgbClr val="FFFFFF"/>
      </a:lt1>
      <a:dk2>
        <a:srgbClr val="0E4194"/>
      </a:dk2>
      <a:lt2>
        <a:srgbClr val="333333"/>
      </a:lt2>
      <a:accent1>
        <a:srgbClr val="155079"/>
      </a:accent1>
      <a:accent2>
        <a:srgbClr val="2DAEB7"/>
      </a:accent2>
      <a:accent3>
        <a:srgbClr val="F59C1A"/>
      </a:accent3>
      <a:accent4>
        <a:srgbClr val="0071B1"/>
      </a:accent4>
      <a:accent5>
        <a:srgbClr val="FCC367"/>
      </a:accent5>
      <a:accent6>
        <a:srgbClr val="C22F32"/>
      </a:accent6>
      <a:hlink>
        <a:srgbClr val="0E4194"/>
      </a:hlink>
      <a:folHlink>
        <a:srgbClr val="EB585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C487E137BF841935A7CC2EE8099C2" ma:contentTypeVersion="11" ma:contentTypeDescription="Crear nuevo documento." ma:contentTypeScope="" ma:versionID="f71db89a1f297e4e3607075c3f36bd63">
  <xsd:schema xmlns:xsd="http://www.w3.org/2001/XMLSchema" xmlns:xs="http://www.w3.org/2001/XMLSchema" xmlns:p="http://schemas.microsoft.com/office/2006/metadata/properties" xmlns:ns2="2a1dd4d7-125e-477a-8805-fbec1f335103" targetNamespace="http://schemas.microsoft.com/office/2006/metadata/properties" ma:root="true" ma:fieldsID="c74659be358f6886dfbb36c8d5454152" ns2:_="">
    <xsd:import namespace="2a1dd4d7-125e-477a-8805-fbec1f3351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dd4d7-125e-477a-8805-fbec1f3351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D2D9EE-EDA8-4CEE-82F2-84AD79F1FEAD}"/>
</file>

<file path=customXml/itemProps2.xml><?xml version="1.0" encoding="utf-8"?>
<ds:datastoreItem xmlns:ds="http://schemas.openxmlformats.org/officeDocument/2006/customXml" ds:itemID="{F2E78AD7-2108-4B96-A267-6499BBE99BAD}"/>
</file>

<file path=customXml/itemProps3.xml><?xml version="1.0" encoding="utf-8"?>
<ds:datastoreItem xmlns:ds="http://schemas.openxmlformats.org/officeDocument/2006/customXml" ds:itemID="{99318D06-995F-40D3-93D8-12711D7F26E6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6840</TotalTime>
  <Words>427</Words>
  <Application>Microsoft Office PowerPoint</Application>
  <PresentationFormat>Widescreen</PresentationFormat>
  <Paragraphs>76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DejaVu Sans</vt:lpstr>
      <vt:lpstr>Helvetica</vt:lpstr>
      <vt:lpstr>Symbol</vt:lpstr>
      <vt:lpstr>Times New Roman</vt:lpstr>
      <vt:lpstr>Verdana</vt:lpstr>
      <vt:lpstr>Wingdings</vt:lpstr>
      <vt:lpstr>Office Theme</vt:lpstr>
      <vt:lpstr>5_Blank</vt:lpstr>
      <vt:lpstr>1_Office Theme</vt:lpstr>
      <vt:lpstr> European Fund for Sustainable Development +</vt:lpstr>
      <vt:lpstr>What is the EFSD+?</vt:lpstr>
      <vt:lpstr>What is the EFSD+?</vt:lpstr>
      <vt:lpstr>What to expect under the EFSD+?</vt:lpstr>
      <vt:lpstr>The EFSD+ - Guarantees and Blending</vt:lpstr>
      <vt:lpstr>PowerPoint Presentation</vt:lpstr>
      <vt:lpstr>The EFSD: amounts 2021-2027</vt:lpstr>
      <vt:lpstr>Creating investment cases in frontier markets</vt:lpstr>
      <vt:lpstr>PowerPoint Presentation</vt:lpstr>
      <vt:lpstr>PowerPoint Presentation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Guarantees</dc:title>
  <dc:creator>FERNANDEZ ADMETLLA Javier (DEVCO)</dc:creator>
  <cp:lastModifiedBy>LA VERGHETTA Filippo Gabriele (DEVCO)</cp:lastModifiedBy>
  <cp:revision>205</cp:revision>
  <cp:lastPrinted>2021-11-23T09:23:36Z</cp:lastPrinted>
  <dcterms:created xsi:type="dcterms:W3CDTF">2020-06-11T11:57:52Z</dcterms:created>
  <dcterms:modified xsi:type="dcterms:W3CDTF">2022-02-09T10:18:57Z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0x0101006D1C487E137BF841935A7CC2EE8099C2</vt:lpwstr>
  </property>
</Properties>
</file>