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286" r:id="rId6"/>
    <p:sldId id="302" r:id="rId7"/>
    <p:sldId id="297" r:id="rId8"/>
    <p:sldId id="275" r:id="rId9"/>
    <p:sldId id="287" r:id="rId10"/>
    <p:sldId id="290" r:id="rId11"/>
    <p:sldId id="293" r:id="rId12"/>
    <p:sldId id="292" r:id="rId13"/>
    <p:sldId id="291" r:id="rId14"/>
    <p:sldId id="294" r:id="rId15"/>
    <p:sldId id="278" r:id="rId16"/>
    <p:sldId id="300" r:id="rId17"/>
    <p:sldId id="303" r:id="rId18"/>
    <p:sldId id="304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Wingdings 2" panose="020B0604020202020204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B75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CA68C-7BC0-4B08-A895-B3855587DEA1}" v="1" dt="2022-02-10T09:38:53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092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vin, Alberto" userId="4f560970-25d9-4b95-b7f4-d031aaa06f16" providerId="ADAL" clId="{894CA68C-7BC0-4B08-A895-B3855587DEA1}"/>
    <pc:docChg chg="modSld">
      <pc:chgData name="Gavin, Alberto" userId="4f560970-25d9-4b95-b7f4-d031aaa06f16" providerId="ADAL" clId="{894CA68C-7BC0-4B08-A895-B3855587DEA1}" dt="2022-02-10T09:38:53.045" v="0" actId="1035"/>
      <pc:docMkLst>
        <pc:docMk/>
      </pc:docMkLst>
      <pc:sldChg chg="modSp mod">
        <pc:chgData name="Gavin, Alberto" userId="4f560970-25d9-4b95-b7f4-d031aaa06f16" providerId="ADAL" clId="{894CA68C-7BC0-4B08-A895-B3855587DEA1}" dt="2022-02-10T09:38:53.045" v="0" actId="1035"/>
        <pc:sldMkLst>
          <pc:docMk/>
          <pc:sldMk cId="3217766806" sldId="292"/>
        </pc:sldMkLst>
        <pc:picChg chg="mod">
          <ac:chgData name="Gavin, Alberto" userId="4f560970-25d9-4b95-b7f4-d031aaa06f16" providerId="ADAL" clId="{894CA68C-7BC0-4B08-A895-B3855587DEA1}" dt="2022-02-10T09:38:53.045" v="0" actId="1035"/>
          <ac:picMkLst>
            <pc:docMk/>
            <pc:sldMk cId="3217766806" sldId="292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2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0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8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992572"/>
            <a:ext cx="8839268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</a:t>
            </a:r>
            <a:br>
              <a:rPr lang="en-US"/>
            </a:br>
            <a:r>
              <a:rPr lang="en-US"/>
              <a:t>style</a:t>
            </a:r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8839267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870305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7" y="281435"/>
            <a:ext cx="1021906" cy="681559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0" name="Group 9"/>
          <p:cNvGrpSpPr/>
          <p:nvPr userDrawn="1"/>
        </p:nvGrpSpPr>
        <p:grpSpPr>
          <a:xfrm>
            <a:off x="10477468" y="0"/>
            <a:ext cx="1723768" cy="6858000"/>
            <a:chOff x="10317018" y="-664955"/>
            <a:chExt cx="1890905" cy="752295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6254" y="3098004"/>
              <a:ext cx="1881669" cy="37599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018" y="-664955"/>
              <a:ext cx="1881669" cy="3759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44164" y="482860"/>
            <a:ext cx="994215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0" y="0"/>
            <a:ext cx="1287379" cy="1287379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4" name="8-Point Star 13"/>
          <p:cNvSpPr/>
          <p:nvPr userDrawn="1"/>
        </p:nvSpPr>
        <p:spPr>
          <a:xfrm>
            <a:off x="294539" y="294539"/>
            <a:ext cx="698299" cy="698299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44164" y="482860"/>
            <a:ext cx="994215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0" y="0"/>
            <a:ext cx="1287379" cy="1287379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4" name="8-Point Star 13"/>
          <p:cNvSpPr/>
          <p:nvPr userDrawn="1"/>
        </p:nvSpPr>
        <p:spPr>
          <a:xfrm>
            <a:off x="294539" y="294539"/>
            <a:ext cx="698299" cy="698299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44164" y="482860"/>
            <a:ext cx="994215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nip Diagonal Corner Rectangle 6"/>
          <p:cNvSpPr/>
          <p:nvPr userDrawn="1"/>
        </p:nvSpPr>
        <p:spPr>
          <a:xfrm>
            <a:off x="0" y="0"/>
            <a:ext cx="1287379" cy="1287379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0" name="8-Point Star 9"/>
          <p:cNvSpPr/>
          <p:nvPr userDrawn="1"/>
        </p:nvSpPr>
        <p:spPr>
          <a:xfrm>
            <a:off x="294539" y="294539"/>
            <a:ext cx="698299" cy="698299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096000" cy="6858001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096000" cy="6858001"/>
          </a:xfrm>
          <a:solidFill>
            <a:schemeClr val="bg2"/>
          </a:solidFill>
          <a:ln w="28575"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 ti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2838451" cy="3486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2838450" y="0"/>
            <a:ext cx="2836890" cy="34861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 userDrawn="1"/>
        </p:nvSpPr>
        <p:spPr>
          <a:xfrm>
            <a:off x="-1" y="3371815"/>
            <a:ext cx="2838451" cy="3486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2838450" y="3371814"/>
            <a:ext cx="2836891" cy="34861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436" y="534143"/>
            <a:ext cx="5045364" cy="15613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" y="534143"/>
            <a:ext cx="5675341" cy="5675341"/>
          </a:xfrm>
          <a:prstGeom prst="diamond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308725" y="2413000"/>
            <a:ext cx="5045075" cy="3340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24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 tiles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2838451" cy="3486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2838450" y="0"/>
            <a:ext cx="2836890" cy="34861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 userDrawn="1"/>
        </p:nvSpPr>
        <p:spPr>
          <a:xfrm>
            <a:off x="-1" y="3371815"/>
            <a:ext cx="2838451" cy="348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2838450" y="3371814"/>
            <a:ext cx="2836891" cy="34861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436" y="534143"/>
            <a:ext cx="5045364" cy="15613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" y="534143"/>
            <a:ext cx="5675341" cy="5675341"/>
          </a:xfrm>
          <a:prstGeom prst="diamond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308725" y="2413000"/>
            <a:ext cx="5045075" cy="3340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91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544164" y="482860"/>
            <a:ext cx="994215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nip Diagonal Corner Rectangle 16"/>
          <p:cNvSpPr/>
          <p:nvPr userDrawn="1"/>
        </p:nvSpPr>
        <p:spPr>
          <a:xfrm>
            <a:off x="0" y="0"/>
            <a:ext cx="1287379" cy="1287379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8" name="8-Point Star 17"/>
          <p:cNvSpPr/>
          <p:nvPr userDrawn="1"/>
        </p:nvSpPr>
        <p:spPr>
          <a:xfrm>
            <a:off x="294539" y="294539"/>
            <a:ext cx="698299" cy="698299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544164" y="482860"/>
            <a:ext cx="994215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nip Diagonal Corner Rectangle 18"/>
          <p:cNvSpPr/>
          <p:nvPr userDrawn="1"/>
        </p:nvSpPr>
        <p:spPr>
          <a:xfrm>
            <a:off x="0" y="0"/>
            <a:ext cx="1287379" cy="1287379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20" name="8-Point Star 19"/>
          <p:cNvSpPr/>
          <p:nvPr userDrawn="1"/>
        </p:nvSpPr>
        <p:spPr>
          <a:xfrm>
            <a:off x="294539" y="294539"/>
            <a:ext cx="698299" cy="698299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39689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80588" y="1219032"/>
            <a:ext cx="8340505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8349742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7" y="281435"/>
            <a:ext cx="1021906" cy="6815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82" y="0"/>
            <a:ext cx="1986634" cy="39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nip Diagonal Corner Rectangle 4"/>
          <p:cNvSpPr/>
          <p:nvPr userDrawn="1"/>
        </p:nvSpPr>
        <p:spPr>
          <a:xfrm>
            <a:off x="0" y="0"/>
            <a:ext cx="1287379" cy="1287379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6" name="8-Point Star 5"/>
          <p:cNvSpPr/>
          <p:nvPr userDrawn="1"/>
        </p:nvSpPr>
        <p:spPr>
          <a:xfrm>
            <a:off x="294539" y="294539"/>
            <a:ext cx="698299" cy="698299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544164" y="482860"/>
            <a:ext cx="994215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Snip Diagonal Corner Rectangle 15"/>
          <p:cNvSpPr/>
          <p:nvPr userDrawn="1"/>
        </p:nvSpPr>
        <p:spPr>
          <a:xfrm>
            <a:off x="0" y="0"/>
            <a:ext cx="1287379" cy="1287379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7" name="8-Point Star 16"/>
          <p:cNvSpPr/>
          <p:nvPr userDrawn="1"/>
        </p:nvSpPr>
        <p:spPr>
          <a:xfrm>
            <a:off x="294539" y="294539"/>
            <a:ext cx="698299" cy="698299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131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2"/>
            <a:ext cx="10676037" cy="247967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9" y="5980574"/>
            <a:ext cx="773427" cy="5158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Snip Diagonal Corner Rectangle 4"/>
          <p:cNvSpPr/>
          <p:nvPr userDrawn="1"/>
        </p:nvSpPr>
        <p:spPr>
          <a:xfrm>
            <a:off x="0" y="0"/>
            <a:ext cx="1122363" cy="1122363"/>
          </a:xfrm>
          <a:prstGeom prst="snip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0" name="8-Point Star 9"/>
          <p:cNvSpPr/>
          <p:nvPr userDrawn="1"/>
        </p:nvSpPr>
        <p:spPr>
          <a:xfrm>
            <a:off x="256785" y="256785"/>
            <a:ext cx="608791" cy="608791"/>
          </a:xfrm>
          <a:prstGeom prst="star8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-26709" y="1122363"/>
            <a:ext cx="1122363" cy="1122363"/>
          </a:xfrm>
          <a:prstGeom prst="snip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2" name="8-Point Star 11"/>
          <p:cNvSpPr/>
          <p:nvPr userDrawn="1"/>
        </p:nvSpPr>
        <p:spPr>
          <a:xfrm>
            <a:off x="256785" y="1379148"/>
            <a:ext cx="608791" cy="608791"/>
          </a:xfrm>
          <a:prstGeom prst="star8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3" name="Snip Diagonal Corner Rectangle 12"/>
          <p:cNvSpPr/>
          <p:nvPr userDrawn="1"/>
        </p:nvSpPr>
        <p:spPr>
          <a:xfrm>
            <a:off x="1122361" y="0"/>
            <a:ext cx="1122363" cy="112236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4" name="8-Point Star 13"/>
          <p:cNvSpPr/>
          <p:nvPr userDrawn="1"/>
        </p:nvSpPr>
        <p:spPr>
          <a:xfrm>
            <a:off x="1379146" y="256785"/>
            <a:ext cx="608791" cy="608791"/>
          </a:xfrm>
          <a:prstGeom prst="star8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9" y="5980574"/>
            <a:ext cx="773427" cy="5158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Snip Diagonal Corner Rectangle 9"/>
          <p:cNvSpPr/>
          <p:nvPr userDrawn="1"/>
        </p:nvSpPr>
        <p:spPr>
          <a:xfrm>
            <a:off x="0" y="0"/>
            <a:ext cx="1122363" cy="1122363"/>
          </a:xfrm>
          <a:prstGeom prst="snip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2" name="8-Point Star 11"/>
          <p:cNvSpPr/>
          <p:nvPr userDrawn="1"/>
        </p:nvSpPr>
        <p:spPr>
          <a:xfrm>
            <a:off x="256785" y="256785"/>
            <a:ext cx="608791" cy="60879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5" name="Snip Diagonal Corner Rectangle 14"/>
          <p:cNvSpPr/>
          <p:nvPr userDrawn="1"/>
        </p:nvSpPr>
        <p:spPr>
          <a:xfrm>
            <a:off x="-26709" y="1122363"/>
            <a:ext cx="1122363" cy="1122363"/>
          </a:xfrm>
          <a:prstGeom prst="snip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6" name="8-Point Star 15"/>
          <p:cNvSpPr/>
          <p:nvPr userDrawn="1"/>
        </p:nvSpPr>
        <p:spPr>
          <a:xfrm>
            <a:off x="256785" y="1379148"/>
            <a:ext cx="608791" cy="60879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7" name="Snip Diagonal Corner Rectangle 16"/>
          <p:cNvSpPr/>
          <p:nvPr userDrawn="1"/>
        </p:nvSpPr>
        <p:spPr>
          <a:xfrm>
            <a:off x="1122361" y="0"/>
            <a:ext cx="1122363" cy="112236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8" name="8-Point Star 17"/>
          <p:cNvSpPr/>
          <p:nvPr userDrawn="1"/>
        </p:nvSpPr>
        <p:spPr>
          <a:xfrm>
            <a:off x="1379146" y="256785"/>
            <a:ext cx="608791" cy="60879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8-Point Star 15"/>
          <p:cNvSpPr/>
          <p:nvPr userDrawn="1"/>
        </p:nvSpPr>
        <p:spPr>
          <a:xfrm>
            <a:off x="1379146" y="256785"/>
            <a:ext cx="608791" cy="60879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29" name="Snip Diagonal Corner Rectangle 28"/>
          <p:cNvSpPr/>
          <p:nvPr userDrawn="1"/>
        </p:nvSpPr>
        <p:spPr>
          <a:xfrm>
            <a:off x="0" y="0"/>
            <a:ext cx="1122363" cy="1122363"/>
          </a:xfrm>
          <a:prstGeom prst="snip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30" name="8-Point Star 29"/>
          <p:cNvSpPr/>
          <p:nvPr userDrawn="1"/>
        </p:nvSpPr>
        <p:spPr>
          <a:xfrm>
            <a:off x="256785" y="256785"/>
            <a:ext cx="608791" cy="60879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31" name="Snip Diagonal Corner Rectangle 30"/>
          <p:cNvSpPr/>
          <p:nvPr userDrawn="1"/>
        </p:nvSpPr>
        <p:spPr>
          <a:xfrm>
            <a:off x="0" y="1122363"/>
            <a:ext cx="1122363" cy="1122363"/>
          </a:xfrm>
          <a:prstGeom prst="snip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32" name="8-Point Star 31"/>
          <p:cNvSpPr/>
          <p:nvPr userDrawn="1"/>
        </p:nvSpPr>
        <p:spPr>
          <a:xfrm>
            <a:off x="283494" y="1379148"/>
            <a:ext cx="608791" cy="60879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33" name="Snip Diagonal Corner Rectangle 32"/>
          <p:cNvSpPr/>
          <p:nvPr userDrawn="1"/>
        </p:nvSpPr>
        <p:spPr>
          <a:xfrm>
            <a:off x="1122361" y="0"/>
            <a:ext cx="1122363" cy="112236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34" name="8-Point Star 33"/>
          <p:cNvSpPr/>
          <p:nvPr userDrawn="1"/>
        </p:nvSpPr>
        <p:spPr>
          <a:xfrm>
            <a:off x="1379146" y="256785"/>
            <a:ext cx="608791" cy="60879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2"/>
            <a:ext cx="9073751" cy="126985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8-Point Star 8"/>
          <p:cNvSpPr/>
          <p:nvPr userDrawn="1"/>
        </p:nvSpPr>
        <p:spPr>
          <a:xfrm>
            <a:off x="256785" y="256785"/>
            <a:ext cx="608791" cy="608791"/>
          </a:xfrm>
          <a:prstGeom prst="star8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6" name="8-Point Star 15"/>
          <p:cNvSpPr/>
          <p:nvPr userDrawn="1"/>
        </p:nvSpPr>
        <p:spPr>
          <a:xfrm>
            <a:off x="1379146" y="256785"/>
            <a:ext cx="608791" cy="608791"/>
          </a:xfrm>
          <a:prstGeom prst="star8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68" y="0"/>
            <a:ext cx="1715348" cy="34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Wingdings 2" panose="05020102010507070707" pitchFamily="18" charset="2"/>
              <a:buChar char=""/>
              <a:defRPr/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SzPct val="100000"/>
              <a:buFont typeface="Wingdings 2" panose="05020102010507070707" pitchFamily="18" charset="2"/>
              <a:buChar char=""/>
              <a:defRPr/>
            </a:lvl2pPr>
            <a:lvl3pPr marL="1143000" indent="-228600">
              <a:lnSpc>
                <a:spcPct val="100000"/>
              </a:lnSpc>
              <a:spcAft>
                <a:spcPts val="1800"/>
              </a:spcAft>
              <a:buSzPct val="100000"/>
              <a:buFont typeface="Wingdings 2" panose="05020102010507070707" pitchFamily="18" charset="2"/>
              <a:buChar char=""/>
              <a:defRPr/>
            </a:lvl3pPr>
            <a:lvl4pPr marL="1600200" indent="-228600">
              <a:lnSpc>
                <a:spcPct val="100000"/>
              </a:lnSpc>
              <a:spcAft>
                <a:spcPts val="1800"/>
              </a:spcAft>
              <a:buSzPct val="100000"/>
              <a:buFont typeface="Wingdings 2" panose="05020102010507070707" pitchFamily="18" charset="2"/>
              <a:buChar char=""/>
              <a:defRPr/>
            </a:lvl4pPr>
            <a:lvl5pPr marL="2057400" indent="-228600">
              <a:lnSpc>
                <a:spcPct val="100000"/>
              </a:lnSpc>
              <a:spcAft>
                <a:spcPts val="1800"/>
              </a:spcAft>
              <a:buSzPct val="100000"/>
              <a:buFont typeface="Wingdings 2" panose="05020102010507070707" pitchFamily="18" charset="2"/>
              <a:buChar char="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44164" y="482860"/>
            <a:ext cx="994215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nip Diagonal Corner Rectangle 7"/>
          <p:cNvSpPr/>
          <p:nvPr userDrawn="1"/>
        </p:nvSpPr>
        <p:spPr>
          <a:xfrm>
            <a:off x="0" y="0"/>
            <a:ext cx="1287379" cy="1287379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0" name="8-Point Star 9"/>
          <p:cNvSpPr/>
          <p:nvPr userDrawn="1"/>
        </p:nvSpPr>
        <p:spPr>
          <a:xfrm>
            <a:off x="294539" y="294539"/>
            <a:ext cx="698299" cy="698299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44164" y="482860"/>
            <a:ext cx="994215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0" y="0"/>
            <a:ext cx="1287379" cy="1287379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2" name="8-Point Star 11"/>
          <p:cNvSpPr/>
          <p:nvPr userDrawn="1"/>
        </p:nvSpPr>
        <p:spPr>
          <a:xfrm>
            <a:off x="294539" y="294539"/>
            <a:ext cx="698299" cy="698299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44164" y="482860"/>
            <a:ext cx="994215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nip Diagonal Corner Rectangle 8"/>
          <p:cNvSpPr/>
          <p:nvPr userDrawn="1"/>
        </p:nvSpPr>
        <p:spPr>
          <a:xfrm>
            <a:off x="0" y="0"/>
            <a:ext cx="1287379" cy="1287379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2" name="8-Point Star 11"/>
          <p:cNvSpPr/>
          <p:nvPr userDrawn="1"/>
        </p:nvSpPr>
        <p:spPr>
          <a:xfrm>
            <a:off x="294539" y="294539"/>
            <a:ext cx="698299" cy="698299"/>
          </a:xfrm>
          <a:prstGeom prst="star8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9" y="5980574"/>
            <a:ext cx="773427" cy="51583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49" r:id="rId3"/>
    <p:sldLayoutId id="2147483651" r:id="rId4"/>
    <p:sldLayoutId id="2147483669" r:id="rId5"/>
    <p:sldLayoutId id="2147483670" r:id="rId6"/>
    <p:sldLayoutId id="2147483650" r:id="rId7"/>
    <p:sldLayoutId id="2147483660" r:id="rId8"/>
    <p:sldLayoutId id="2147483652" r:id="rId9"/>
    <p:sldLayoutId id="2147483661" r:id="rId10"/>
    <p:sldLayoutId id="2147483653" r:id="rId11"/>
    <p:sldLayoutId id="2147483654" r:id="rId12"/>
    <p:sldLayoutId id="2147483659" r:id="rId13"/>
    <p:sldLayoutId id="2147483658" r:id="rId14"/>
    <p:sldLayoutId id="2147483671" r:id="rId15"/>
    <p:sldLayoutId id="2147483672" r:id="rId16"/>
    <p:sldLayoutId id="2147483666" r:id="rId17"/>
    <p:sldLayoutId id="2147483667" r:id="rId18"/>
    <p:sldLayoutId id="2147483668" r:id="rId19"/>
    <p:sldLayoutId id="2147483655" r:id="rId20"/>
    <p:sldLayoutId id="2147483673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Wingdings 2" panose="05020102010507070707" pitchFamily="18" charset="2"/>
        <a:buChar char="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 2" panose="05020102010507070707" pitchFamily="18" charset="2"/>
        <a:buChar char="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 2" panose="05020102010507070707" pitchFamily="18" charset="2"/>
        <a:buChar char="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 2" panose="05020102010507070707" pitchFamily="18" charset="2"/>
        <a:buChar char="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Wingdings 2" panose="05020102010507070707" pitchFamily="18" charset="2"/>
        <a:buChar char="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6214" y="2026426"/>
            <a:ext cx="8839268" cy="2149523"/>
          </a:xfrm>
        </p:spPr>
        <p:txBody>
          <a:bodyPr>
            <a:noAutofit/>
          </a:bodyPr>
          <a:lstStyle/>
          <a:p>
            <a:r>
              <a:rPr lang="en-GB" sz="4800"/>
              <a:t>A new Agenda for the </a:t>
            </a:r>
            <a:br>
              <a:rPr lang="en-GB" sz="4800"/>
            </a:br>
            <a:r>
              <a:rPr lang="en-GB" sz="4800"/>
              <a:t>Mediterranean – 1 year 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86215" y="4175949"/>
            <a:ext cx="8839267" cy="897754"/>
          </a:xfrm>
        </p:spPr>
        <p:txBody>
          <a:bodyPr/>
          <a:lstStyle/>
          <a:p>
            <a:r>
              <a:rPr lang="en-GB"/>
              <a:t>From strategy to implementation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961745" y="5073703"/>
            <a:ext cx="5040313" cy="528998"/>
          </a:xfrm>
        </p:spPr>
        <p:txBody>
          <a:bodyPr/>
          <a:lstStyle/>
          <a:p>
            <a:r>
              <a:rPr lang="en-US"/>
              <a:t>Ilektra Tsakalidou, DG NEAR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accent4"/>
                </a:solidFill>
              </a:rPr>
              <a:t>Strengthen resilience, build prosperity &amp; seize the digital transition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100"/>
              <a:t>Build </a:t>
            </a:r>
            <a:r>
              <a:rPr lang="en-US" sz="2100" b="1"/>
              <a:t>inclusive, resilient, sustainable and connected economies </a:t>
            </a:r>
            <a:r>
              <a:rPr lang="en-US" sz="2100"/>
              <a:t>by restoring trust in the business climate, encouraging economic diversification and improving interconnectivity</a:t>
            </a:r>
          </a:p>
          <a:p>
            <a:r>
              <a:rPr lang="en-US" sz="2100"/>
              <a:t>Support the leap to the </a:t>
            </a:r>
            <a:r>
              <a:rPr lang="en-US" sz="2100" b="1"/>
              <a:t>digital transition</a:t>
            </a:r>
            <a:r>
              <a:rPr lang="en-US" sz="2100"/>
              <a:t>, both for the public and the private sector</a:t>
            </a:r>
          </a:p>
          <a:p>
            <a:r>
              <a:rPr lang="en-US" sz="2100"/>
              <a:t>Support access to finance for </a:t>
            </a:r>
            <a:r>
              <a:rPr lang="en-US" sz="2100" b="1"/>
              <a:t>Small and Medium Enterprises </a:t>
            </a:r>
            <a:r>
              <a:rPr lang="en-US" sz="2100"/>
              <a:t>and financial inclusion</a:t>
            </a:r>
            <a:endParaRPr lang="fr-BE" sz="2100" b="1"/>
          </a:p>
        </p:txBody>
      </p:sp>
    </p:spTree>
    <p:extLst>
      <p:ext uri="{BB962C8B-B14F-4D97-AF65-F5344CB8AC3E}">
        <p14:creationId xmlns:p14="http://schemas.microsoft.com/office/powerpoint/2010/main" val="28895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accent2"/>
                </a:solidFill>
              </a:rPr>
              <a:t>Green transition: climate resilience, energy, and environment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895" r="20018" b="-895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08725" y="2295012"/>
            <a:ext cx="5045075" cy="3374267"/>
          </a:xfrm>
        </p:spPr>
        <p:txBody>
          <a:bodyPr/>
          <a:lstStyle/>
          <a:p>
            <a:r>
              <a:rPr lang="en-US" sz="2200"/>
              <a:t>Support countries in meeting their </a:t>
            </a:r>
            <a:r>
              <a:rPr lang="en-US" sz="2200" b="1"/>
              <a:t>climate commitments </a:t>
            </a:r>
            <a:r>
              <a:rPr lang="en-US" sz="2200"/>
              <a:t>and </a:t>
            </a:r>
            <a:r>
              <a:rPr lang="en-US" sz="2200" b="1"/>
              <a:t>strengthen their ambition</a:t>
            </a:r>
          </a:p>
          <a:p>
            <a:r>
              <a:rPr lang="en-US" sz="2200"/>
              <a:t>Drive </a:t>
            </a:r>
            <a:r>
              <a:rPr lang="en-US" sz="2200" b="1"/>
              <a:t>energy transition </a:t>
            </a:r>
            <a:r>
              <a:rPr lang="en-US" sz="2200"/>
              <a:t>and ensure </a:t>
            </a:r>
            <a:r>
              <a:rPr lang="en-US" sz="2200" b="1"/>
              <a:t>energy security</a:t>
            </a:r>
          </a:p>
          <a:p>
            <a:r>
              <a:rPr lang="en-US" sz="2200"/>
              <a:t>Encourage </a:t>
            </a:r>
            <a:r>
              <a:rPr lang="en-US" sz="2200" b="1"/>
              <a:t>resource efficiency</a:t>
            </a:r>
            <a:r>
              <a:rPr lang="en-US" sz="2200"/>
              <a:t>, including water and waste, protect terrestrial and marine </a:t>
            </a:r>
            <a:r>
              <a:rPr lang="en-US" sz="2200" b="1"/>
              <a:t>biodiversity</a:t>
            </a:r>
            <a:r>
              <a:rPr lang="en-US" sz="2200"/>
              <a:t>, and fight </a:t>
            </a:r>
            <a:r>
              <a:rPr lang="en-US" sz="2200" b="1"/>
              <a:t>pollution</a:t>
            </a:r>
          </a:p>
          <a:p>
            <a:r>
              <a:rPr lang="en-US" sz="2200"/>
              <a:t>Achieve transition to </a:t>
            </a:r>
            <a:r>
              <a:rPr lang="en-US" sz="2200" b="1"/>
              <a:t>sustainable food systems</a:t>
            </a:r>
            <a:endParaRPr lang="fr-BE" sz="2200" b="1"/>
          </a:p>
        </p:txBody>
      </p:sp>
    </p:spTree>
    <p:extLst>
      <p:ext uri="{BB962C8B-B14F-4D97-AF65-F5344CB8AC3E}">
        <p14:creationId xmlns:p14="http://schemas.microsoft.com/office/powerpoint/2010/main" val="9279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8436" y="229343"/>
            <a:ext cx="5045364" cy="1561357"/>
          </a:xfrm>
        </p:spPr>
        <p:txBody>
          <a:bodyPr/>
          <a:lstStyle/>
          <a:p>
            <a:r>
              <a:rPr lang="en-GB" sz="3600"/>
              <a:t>The Economic &amp; Investment Plan for the Southern Neighbours</a:t>
            </a:r>
            <a:endParaRPr lang="en-US" sz="36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308725" y="1925320"/>
            <a:ext cx="5761355" cy="3340100"/>
          </a:xfrm>
        </p:spPr>
        <p:txBody>
          <a:bodyPr/>
          <a:lstStyle/>
          <a:p>
            <a:r>
              <a:rPr lang="en-US" sz="2100"/>
              <a:t>12 indicative </a:t>
            </a:r>
            <a:r>
              <a:rPr lang="en-US" sz="2100" b="1"/>
              <a:t>flagship initiatives in priority sectors</a:t>
            </a:r>
          </a:p>
          <a:p>
            <a:r>
              <a:rPr lang="en-GB" sz="2100"/>
              <a:t>Based on concrete suggestions from partners and Delegations</a:t>
            </a:r>
            <a:endParaRPr lang="en-US" sz="2100"/>
          </a:p>
          <a:p>
            <a:r>
              <a:rPr lang="en-US" sz="2100"/>
              <a:t>Aimed at strengthening resilience, building prosperity and increasing trade and investment to support </a:t>
            </a:r>
            <a:r>
              <a:rPr lang="en-US" sz="2100" b="1"/>
              <a:t>competitiveness</a:t>
            </a:r>
            <a:r>
              <a:rPr lang="en-US" sz="2100"/>
              <a:t> and </a:t>
            </a:r>
            <a:r>
              <a:rPr lang="en-US" sz="2100" b="1"/>
              <a:t>sustainable and inclusive socio-economic growth</a:t>
            </a:r>
          </a:p>
          <a:p>
            <a:r>
              <a:rPr lang="en-GB" sz="2100" b="1"/>
              <a:t>No prejudging the programming process </a:t>
            </a:r>
            <a:r>
              <a:rPr lang="en-GB" sz="2100"/>
              <a:t>– a conversation starter</a:t>
            </a:r>
            <a:endParaRPr lang="en-US" sz="21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7011" y="868200"/>
            <a:ext cx="10156297" cy="1240348"/>
          </a:xfrm>
        </p:spPr>
        <p:txBody>
          <a:bodyPr/>
          <a:lstStyle/>
          <a:p>
            <a:r>
              <a:rPr lang="en-GB"/>
              <a:t>Focus on implementation</a:t>
            </a:r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7640" y="3524679"/>
            <a:ext cx="11887199" cy="293806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1"/>
              <a:t>Ongoing </a:t>
            </a:r>
            <a:r>
              <a:rPr lang="en-GB" sz="2400" b="1" err="1"/>
              <a:t>negotations</a:t>
            </a:r>
            <a:r>
              <a:rPr lang="en-GB" sz="2400" b="1"/>
              <a:t> on political priorities followed by adoption of multi-annual programming</a:t>
            </a:r>
            <a:r>
              <a:rPr lang="en-GB" sz="240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/>
              <a:t>Development of </a:t>
            </a:r>
            <a:r>
              <a:rPr lang="en-GB" sz="2400" b="1"/>
              <a:t>Team Europe Initiatives </a:t>
            </a:r>
            <a:r>
              <a:rPr lang="en-GB" sz="2400"/>
              <a:t>with EU Member States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/>
              <a:t>Strategic Communications </a:t>
            </a:r>
            <a:r>
              <a:rPr lang="en-GB" sz="2400"/>
              <a:t>– ensuring engagement receive adequate visibility </a:t>
            </a:r>
          </a:p>
        </p:txBody>
      </p:sp>
    </p:spTree>
    <p:extLst>
      <p:ext uri="{BB962C8B-B14F-4D97-AF65-F5344CB8AC3E}">
        <p14:creationId xmlns:p14="http://schemas.microsoft.com/office/powerpoint/2010/main" val="237336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ights from gambling experts — tips for players in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511492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47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/>
              <a:t>2021 - a year of increased engagement and dialogue.</a:t>
            </a:r>
          </a:p>
          <a:p>
            <a:r>
              <a:rPr lang="en-US" sz="2800"/>
              <a:t>Turkey is eligible to participate and fully benefit from EFSD+ and capture development finance opportunities.</a:t>
            </a:r>
          </a:p>
          <a:p>
            <a:r>
              <a:rPr lang="en-US" sz="2800"/>
              <a:t> Important themes include: </a:t>
            </a:r>
            <a:r>
              <a:rPr lang="en-IE" sz="2800" b="1"/>
              <a:t>Green Deal, Global Gateways, Jobs and Growth</a:t>
            </a:r>
            <a:r>
              <a:rPr lang="en-IE" sz="2800"/>
              <a:t>.</a:t>
            </a:r>
          </a:p>
          <a:p>
            <a:endParaRPr lang="en-IE"/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few words on cooperation with Turkey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20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you!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441" y="4341297"/>
            <a:ext cx="10889439" cy="1620145"/>
          </a:xfrm>
        </p:spPr>
        <p:txBody>
          <a:bodyPr wrap="square" anchor="b" anchorCtr="0"/>
          <a:lstStyle/>
          <a:p>
            <a:r>
              <a:rPr lang="en-US" sz="1050" b="1"/>
              <a:t>© European Union 2020</a:t>
            </a:r>
          </a:p>
          <a:p>
            <a:r>
              <a:rPr lang="en-US" sz="1050"/>
              <a:t>Unless otherwise noted the reuse of this presentation is </a:t>
            </a:r>
            <a:r>
              <a:rPr lang="en-US" sz="1050" err="1"/>
              <a:t>authorised</a:t>
            </a:r>
            <a:r>
              <a:rPr lang="en-US" sz="1050"/>
              <a:t>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  <a:endParaRPr lang="en-GB" sz="105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622942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44164" y="54931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/>
              <a:t>The Southern Neighbourhood in 2021</a:t>
            </a: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58692" y="1770266"/>
            <a:ext cx="2733343" cy="27333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/>
              <a:t>20%</a:t>
            </a:r>
          </a:p>
          <a:p>
            <a:pPr algn="ctr"/>
            <a:r>
              <a:rPr lang="en-IE" sz="1600"/>
              <a:t>faster climate warming compared to other regions</a:t>
            </a:r>
            <a:endParaRPr lang="en-GB" sz="1600"/>
          </a:p>
        </p:txBody>
      </p:sp>
      <p:sp>
        <p:nvSpPr>
          <p:cNvPr id="9" name="Oval 8"/>
          <p:cNvSpPr/>
          <p:nvPr/>
        </p:nvSpPr>
        <p:spPr>
          <a:xfrm>
            <a:off x="4735344" y="2104232"/>
            <a:ext cx="1940996" cy="19409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/>
              <a:t>50%</a:t>
            </a:r>
          </a:p>
          <a:p>
            <a:pPr algn="ctr"/>
            <a:r>
              <a:rPr lang="en-IE" sz="1600"/>
              <a:t>reduction in FDI due to COVID-19</a:t>
            </a:r>
            <a:endParaRPr lang="en-GB" sz="1600"/>
          </a:p>
        </p:txBody>
      </p:sp>
      <p:sp>
        <p:nvSpPr>
          <p:cNvPr id="10" name="Oval 9"/>
          <p:cNvSpPr/>
          <p:nvPr/>
        </p:nvSpPr>
        <p:spPr>
          <a:xfrm>
            <a:off x="6848272" y="2305455"/>
            <a:ext cx="3242554" cy="32425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800" b="1"/>
              <a:t>~ 50% </a:t>
            </a:r>
          </a:p>
          <a:p>
            <a:pPr algn="ctr"/>
            <a:r>
              <a:rPr lang="en-IE"/>
              <a:t>of population under 24 years old</a:t>
            </a: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067035" y="3487630"/>
            <a:ext cx="2568521" cy="25685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b="1"/>
              <a:t>Over 16mio</a:t>
            </a:r>
          </a:p>
          <a:p>
            <a:pPr algn="ctr"/>
            <a:r>
              <a:rPr lang="en-IE" sz="1600"/>
              <a:t>fulltime working hours lost in Q2 2020 vs Q2 2019</a:t>
            </a:r>
            <a:endParaRPr lang="en-GB" sz="1600"/>
          </a:p>
        </p:txBody>
      </p:sp>
      <p:sp>
        <p:nvSpPr>
          <p:cNvPr id="12" name="Oval 11"/>
          <p:cNvSpPr/>
          <p:nvPr/>
        </p:nvSpPr>
        <p:spPr>
          <a:xfrm>
            <a:off x="8591064" y="4715145"/>
            <a:ext cx="1940996" cy="19409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/>
              <a:t>Up to 50%</a:t>
            </a:r>
          </a:p>
          <a:p>
            <a:pPr algn="ctr"/>
            <a:r>
              <a:rPr lang="en-IE" sz="1600"/>
              <a:t>losses in GDP since 2019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05914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7" r="26117"/>
          <a:stretch>
            <a:fillRect/>
          </a:stretch>
        </p:blipFill>
        <p:spPr>
          <a:xfrm>
            <a:off x="1037789" y="3690938"/>
            <a:ext cx="1620837" cy="2184400"/>
          </a:xfr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1" r="31831"/>
          <a:stretch>
            <a:fillRect/>
          </a:stretch>
        </p:blipFill>
        <p:spPr>
          <a:xfrm>
            <a:off x="9131950" y="2240859"/>
            <a:ext cx="1875181" cy="2434309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491748" y="4243510"/>
            <a:ext cx="1987550" cy="1987550"/>
          </a:xfr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71570" y="638528"/>
            <a:ext cx="10515600" cy="782357"/>
          </a:xfrm>
        </p:spPr>
        <p:txBody>
          <a:bodyPr/>
          <a:lstStyle/>
          <a:p>
            <a:pPr algn="ctr"/>
            <a:r>
              <a:rPr lang="en-GB"/>
              <a:t>Looking beyond the challenges – </a:t>
            </a:r>
            <a:br>
              <a:rPr lang="en-GB"/>
            </a:br>
            <a:r>
              <a:rPr lang="en-GB"/>
              <a:t>grasping opportunities</a:t>
            </a:r>
          </a:p>
        </p:txBody>
      </p:sp>
      <p:pic>
        <p:nvPicPr>
          <p:cNvPr id="16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7624052" y="3351060"/>
            <a:ext cx="2307284" cy="2307284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22574"/>
          <a:stretch>
            <a:fillRect/>
          </a:stretch>
        </p:blipFill>
        <p:spPr>
          <a:xfrm>
            <a:off x="4654631" y="2365999"/>
            <a:ext cx="3185512" cy="2184030"/>
          </a:xfrm>
        </p:spPr>
      </p:pic>
      <p:pic>
        <p:nvPicPr>
          <p:cNvPr id="18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r="12355"/>
          <a:stretch>
            <a:fillRect/>
          </a:stretch>
        </p:blipFill>
        <p:spPr>
          <a:xfrm>
            <a:off x="1510864" y="2200660"/>
            <a:ext cx="2643187" cy="1868487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r="12900"/>
          <a:stretch>
            <a:fillRect/>
          </a:stretch>
        </p:blipFill>
        <p:spPr>
          <a:xfrm>
            <a:off x="3412902" y="3313414"/>
            <a:ext cx="1620431" cy="2184030"/>
          </a:xfrm>
        </p:spPr>
      </p:pic>
    </p:spTree>
    <p:extLst>
      <p:ext uri="{BB962C8B-B14F-4D97-AF65-F5344CB8AC3E}">
        <p14:creationId xmlns:p14="http://schemas.microsoft.com/office/powerpoint/2010/main" val="259181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1" y="1285835"/>
            <a:ext cx="11388954" cy="3881904"/>
          </a:xfrm>
        </p:spPr>
        <p:txBody>
          <a:bodyPr/>
          <a:lstStyle/>
          <a:p>
            <a:r>
              <a:rPr lang="en-GB" sz="2800"/>
              <a:t>Set a </a:t>
            </a:r>
            <a:r>
              <a:rPr lang="en-GB" sz="2800" b="1"/>
              <a:t>positive Agenda </a:t>
            </a:r>
            <a:r>
              <a:rPr lang="en-GB" sz="2800"/>
              <a:t>for our future partnership.</a:t>
            </a:r>
          </a:p>
          <a:p>
            <a:r>
              <a:rPr lang="en-US" sz="2800"/>
              <a:t>Put </a:t>
            </a:r>
            <a:r>
              <a:rPr lang="en-US" sz="2800" b="1"/>
              <a:t>people at the </a:t>
            </a:r>
            <a:r>
              <a:rPr lang="en-US" sz="2800" b="1" err="1"/>
              <a:t>centre</a:t>
            </a:r>
            <a:r>
              <a:rPr lang="en-US" sz="2800"/>
              <a:t>, especially youth.</a:t>
            </a:r>
          </a:p>
          <a:p>
            <a:r>
              <a:rPr lang="en-US" sz="2800"/>
              <a:t>Take advantage of trends, including the </a:t>
            </a:r>
            <a:r>
              <a:rPr lang="en-US" sz="2800" b="1"/>
              <a:t>green and digital transition</a:t>
            </a:r>
            <a:r>
              <a:rPr lang="en-US" sz="2800"/>
              <a:t>, and EU priorities, including </a:t>
            </a:r>
            <a:r>
              <a:rPr lang="en-US" sz="2800" b="1"/>
              <a:t>an economy that works for people, to foster an inclusive and sustainable recovery that creates jobs.</a:t>
            </a:r>
          </a:p>
          <a:p>
            <a:r>
              <a:rPr lang="en-GB" sz="2800"/>
              <a:t>Emphasise the </a:t>
            </a:r>
            <a:r>
              <a:rPr lang="en-GB" sz="2800" b="1"/>
              <a:t>need for co-ownership </a:t>
            </a:r>
            <a:r>
              <a:rPr lang="en-GB" sz="2800"/>
              <a:t>based on common values. </a:t>
            </a:r>
          </a:p>
          <a:p>
            <a:r>
              <a:rPr lang="en-GB" sz="2800"/>
              <a:t>Use the </a:t>
            </a:r>
            <a:r>
              <a:rPr lang="en-GB" sz="2800" b="1"/>
              <a:t>full EU toolbox </a:t>
            </a:r>
            <a:r>
              <a:rPr lang="en-GB" sz="2800"/>
              <a:t>and engage more strategically with </a:t>
            </a:r>
            <a:r>
              <a:rPr lang="en-GB" sz="2800" b="1"/>
              <a:t>EU Member States</a:t>
            </a:r>
            <a:r>
              <a:rPr lang="en-GB" sz="2800"/>
              <a:t>, both at the political and policy level, as well as through Joint Programming and Team Europe Initiatives.</a:t>
            </a:r>
            <a:endParaRPr lang="en-US" sz="2800" b="1"/>
          </a:p>
          <a:p>
            <a:endParaRPr lang="en-GB"/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9197" y="360940"/>
            <a:ext cx="9942158" cy="782357"/>
          </a:xfrm>
        </p:spPr>
        <p:txBody>
          <a:bodyPr anchor="ctr"/>
          <a:lstStyle/>
          <a:p>
            <a:pPr algn="ctr"/>
            <a:r>
              <a:rPr lang="en-GB" b="1"/>
              <a:t>Our objective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6300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91531" y="1840117"/>
            <a:ext cx="10676037" cy="2479675"/>
          </a:xfrm>
        </p:spPr>
        <p:txBody>
          <a:bodyPr/>
          <a:lstStyle/>
          <a:p>
            <a:r>
              <a:rPr lang="en-IE" b="1"/>
              <a:t>Our key themes</a:t>
            </a:r>
            <a:endParaRPr lang="fr-BE" b="1"/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xagon 27"/>
          <p:cNvSpPr/>
          <p:nvPr/>
        </p:nvSpPr>
        <p:spPr>
          <a:xfrm>
            <a:off x="5382891" y="3797634"/>
            <a:ext cx="1426217" cy="122949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806166" y="5300199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7155" y="482860"/>
            <a:ext cx="10515600" cy="782357"/>
          </a:xfrm>
        </p:spPr>
        <p:txBody>
          <a:bodyPr/>
          <a:lstStyle/>
          <a:p>
            <a:r>
              <a:rPr lang="en-IE"/>
              <a:t>Five themes</a:t>
            </a:r>
            <a:endParaRPr lang="en-GB"/>
          </a:p>
        </p:txBody>
      </p:sp>
      <p:sp>
        <p:nvSpPr>
          <p:cNvPr id="8" name="Hexagon 7"/>
          <p:cNvSpPr/>
          <p:nvPr/>
        </p:nvSpPr>
        <p:spPr>
          <a:xfrm>
            <a:off x="4188941" y="1797407"/>
            <a:ext cx="1426217" cy="1229497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/>
          <p:cNvSpPr/>
          <p:nvPr/>
        </p:nvSpPr>
        <p:spPr>
          <a:xfrm>
            <a:off x="5382891" y="2467761"/>
            <a:ext cx="1426217" cy="122949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/>
          <p:cNvSpPr/>
          <p:nvPr/>
        </p:nvSpPr>
        <p:spPr>
          <a:xfrm>
            <a:off x="4188941" y="3138115"/>
            <a:ext cx="1426217" cy="122949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/>
          <p:cNvSpPr/>
          <p:nvPr/>
        </p:nvSpPr>
        <p:spPr>
          <a:xfrm>
            <a:off x="6576841" y="3132698"/>
            <a:ext cx="1426217" cy="122949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09" y="2025615"/>
            <a:ext cx="773080" cy="773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55" y="3392452"/>
            <a:ext cx="709987" cy="709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05" y="3354080"/>
            <a:ext cx="887107" cy="887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15" y="4102439"/>
            <a:ext cx="726679" cy="72667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 flipH="1">
            <a:off x="7858680" y="3471526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8629183" y="34744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&amp; mobility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51936" y="2085510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215512" y="216005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/>
              <a:t>Human development, good governance &amp; the rule of law</a:t>
            </a:r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251043" y="4027891"/>
            <a:ext cx="3083169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1214619" y="410243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 and Security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6166" y="5368599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Green transition: climate resilience, energy, and environment</a:t>
            </a:r>
            <a:endParaRPr lang="en-GB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888442" y="5027132"/>
            <a:ext cx="207558" cy="273067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28" y="2669022"/>
            <a:ext cx="855544" cy="85554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 bwMode="auto">
          <a:xfrm flipH="1">
            <a:off x="7081551" y="1794466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8031666" y="1797407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Strengthen resilience, build prosperity &amp; seize the digital transition</a:t>
            </a:r>
            <a:endParaRPr lang="en-GB"/>
          </a:p>
        </p:txBody>
      </p:sp>
      <p:cxnSp>
        <p:nvCxnSpPr>
          <p:cNvPr id="27" name="Straight Connector 26"/>
          <p:cNvCxnSpPr>
            <a:endCxn id="9" idx="5"/>
          </p:cNvCxnSpPr>
          <p:nvPr/>
        </p:nvCxnSpPr>
        <p:spPr>
          <a:xfrm flipH="1">
            <a:off x="6501734" y="1794466"/>
            <a:ext cx="586443" cy="673295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671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7161" y="366994"/>
            <a:ext cx="5312064" cy="1561357"/>
          </a:xfrm>
        </p:spPr>
        <p:txBody>
          <a:bodyPr/>
          <a:lstStyle/>
          <a:p>
            <a:r>
              <a:rPr lang="en-IE">
                <a:solidFill>
                  <a:schemeClr val="accent5"/>
                </a:solidFill>
              </a:rPr>
              <a:t>Human development, good governance &amp; the rule of law</a:t>
            </a:r>
            <a:endParaRPr lang="fr-BE">
              <a:solidFill>
                <a:schemeClr val="accent5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797450" y="2088535"/>
            <a:ext cx="5311775" cy="3340100"/>
          </a:xfrm>
        </p:spPr>
        <p:txBody>
          <a:bodyPr/>
          <a:lstStyle/>
          <a:p>
            <a:r>
              <a:rPr lang="en-US" sz="2000"/>
              <a:t>Strengthen preparedness and response capacities of </a:t>
            </a:r>
            <a:r>
              <a:rPr lang="en-US" sz="2000" b="1"/>
              <a:t>healthcare systems</a:t>
            </a:r>
          </a:p>
          <a:p>
            <a:r>
              <a:rPr lang="en-US" sz="2000"/>
              <a:t>Support a renewed commitment to </a:t>
            </a:r>
            <a:r>
              <a:rPr lang="en-US" sz="2000" b="1"/>
              <a:t>human rights, the rule of law, democracy and good governanc</a:t>
            </a:r>
            <a:r>
              <a:rPr lang="en-US" sz="2000"/>
              <a:t>e to strengthen governance systems, boost transparency and accountability, and build trust in institutions</a:t>
            </a:r>
          </a:p>
          <a:p>
            <a:r>
              <a:rPr lang="en-US" sz="2000"/>
              <a:t>Empower </a:t>
            </a:r>
            <a:r>
              <a:rPr lang="en-US" sz="2000" b="1"/>
              <a:t>young people and civil society, and foster gender equality</a:t>
            </a:r>
          </a:p>
          <a:p>
            <a:r>
              <a:rPr lang="en-US" sz="2000"/>
              <a:t>Encourage </a:t>
            </a:r>
            <a:r>
              <a:rPr lang="en-US" sz="2000" b="1"/>
              <a:t>research, innovation, culture and education</a:t>
            </a:r>
            <a:r>
              <a:rPr lang="en-US" sz="2000"/>
              <a:t> through closer participation in EU </a:t>
            </a:r>
            <a:r>
              <a:rPr lang="en-US" sz="2000" err="1"/>
              <a:t>programmes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005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solidFill>
                  <a:schemeClr val="accent3"/>
                </a:solidFill>
              </a:rPr>
              <a:t>Peace and security</a:t>
            </a:r>
            <a:endParaRPr lang="fr-BE">
              <a:solidFill>
                <a:schemeClr val="accent3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Reaffirm EU’s role as an </a:t>
            </a:r>
            <a:r>
              <a:rPr lang="en-US" b="1"/>
              <a:t>actor for peace, conflict resolution and prevention</a:t>
            </a:r>
            <a:r>
              <a:rPr lang="en-US"/>
              <a:t> as part of a </a:t>
            </a:r>
            <a:r>
              <a:rPr lang="en-US" err="1"/>
              <a:t>revitalised</a:t>
            </a:r>
            <a:r>
              <a:rPr lang="en-US"/>
              <a:t> rules-based multilateral system with the UN at its core</a:t>
            </a:r>
          </a:p>
          <a:p>
            <a:r>
              <a:rPr lang="en-US"/>
              <a:t>Step-up </a:t>
            </a:r>
            <a:r>
              <a:rPr lang="en-US" b="1"/>
              <a:t>security and judicial cooperation</a:t>
            </a:r>
            <a:r>
              <a:rPr lang="en-US"/>
              <a:t> to better counter terrorism, cyber and hybrid threats as well as </a:t>
            </a:r>
            <a:r>
              <a:rPr lang="en-US" err="1"/>
              <a:t>organised</a:t>
            </a:r>
            <a:r>
              <a:rPr lang="en-US"/>
              <a:t> crime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459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436" y="101524"/>
            <a:ext cx="5045364" cy="1561357"/>
          </a:xfrm>
        </p:spPr>
        <p:txBody>
          <a:bodyPr/>
          <a:lstStyle/>
          <a:p>
            <a:r>
              <a:rPr lang="en-IE"/>
              <a:t>Migration and mobility</a:t>
            </a:r>
            <a:endParaRPr lang="fr-BE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3" t="15899" r="8120" b="6031"/>
          <a:stretch/>
        </p:blipFill>
        <p:spPr>
          <a:xfrm>
            <a:off x="-1" y="524204"/>
            <a:ext cx="5675341" cy="567534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08725" y="1842728"/>
            <a:ext cx="5045075" cy="3889477"/>
          </a:xfrm>
        </p:spPr>
        <p:txBody>
          <a:bodyPr/>
          <a:lstStyle/>
          <a:p>
            <a:r>
              <a:rPr lang="en-US" sz="2000"/>
              <a:t>Enhance cooperation on migration on the basis of </a:t>
            </a:r>
            <a:r>
              <a:rPr lang="en-US" sz="2000" b="1"/>
              <a:t>comprehensive, balanced, tailor made and mutually beneficial partnerships</a:t>
            </a:r>
            <a:r>
              <a:rPr lang="en-US" sz="2000"/>
              <a:t>, in line with the </a:t>
            </a:r>
            <a:r>
              <a:rPr lang="en-US" sz="2000" b="1"/>
              <a:t>new Pact on Migration and Asylum</a:t>
            </a:r>
          </a:p>
          <a:p>
            <a:pPr algn="just"/>
            <a:r>
              <a:rPr lang="en-US" sz="2000"/>
              <a:t>Address the </a:t>
            </a:r>
            <a:r>
              <a:rPr lang="en-US" sz="2000" b="1"/>
              <a:t>root causes of irregular migration and forced displacement </a:t>
            </a:r>
            <a:r>
              <a:rPr lang="en-US" sz="2000"/>
              <a:t>through conflict resolution and a targeted response to socio-economic challenges providing economic opportunities, especially for the youth</a:t>
            </a:r>
          </a:p>
          <a:p>
            <a:r>
              <a:rPr lang="en-GB" sz="2000"/>
              <a:t>Take advantage of opportunities from </a:t>
            </a:r>
            <a:r>
              <a:rPr lang="en-GB" sz="2000" b="1"/>
              <a:t>legal migration and mobility</a:t>
            </a:r>
            <a:r>
              <a:rPr lang="en-GB" sz="2000"/>
              <a:t>, in line with </a:t>
            </a:r>
            <a:r>
              <a:rPr lang="en-US" sz="2000"/>
              <a:t>MS competences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21776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newed partnership colours">
      <a:dk1>
        <a:srgbClr val="4D4D4D"/>
      </a:dk1>
      <a:lt1>
        <a:srgbClr val="FFFFFF"/>
      </a:lt1>
      <a:dk2>
        <a:srgbClr val="704FD9"/>
      </a:dk2>
      <a:lt2>
        <a:srgbClr val="FCF7F2"/>
      </a:lt2>
      <a:accent1>
        <a:srgbClr val="704FD9"/>
      </a:accent1>
      <a:accent2>
        <a:srgbClr val="FCB316"/>
      </a:accent2>
      <a:accent3>
        <a:srgbClr val="59BADE"/>
      </a:accent3>
      <a:accent4>
        <a:srgbClr val="F7A370"/>
      </a:accent4>
      <a:accent5>
        <a:srgbClr val="2E2B75"/>
      </a:accent5>
      <a:accent6>
        <a:srgbClr val="FCF7F2"/>
      </a:accent6>
      <a:hlink>
        <a:srgbClr val="704FD9"/>
      </a:hlink>
      <a:folHlink>
        <a:srgbClr val="2E2B7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1C487E137BF841935A7CC2EE8099C2" ma:contentTypeVersion="11" ma:contentTypeDescription="Create a new document." ma:contentTypeScope="" ma:versionID="cca8a93bbef97665cb3d73ee04493298">
  <xsd:schema xmlns:xsd="http://www.w3.org/2001/XMLSchema" xmlns:xs="http://www.w3.org/2001/XMLSchema" xmlns:p="http://schemas.microsoft.com/office/2006/metadata/properties" xmlns:ns2="2a1dd4d7-125e-477a-8805-fbec1f335103" targetNamespace="http://schemas.microsoft.com/office/2006/metadata/properties" ma:root="true" ma:fieldsID="5036e728361cf6a8843c41d57d4d781e" ns2:_="">
    <xsd:import namespace="2a1dd4d7-125e-477a-8805-fbec1f335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dd4d7-125e-477a-8805-fbec1f335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87431-2774-4E17-BE38-8A579357848D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46E748-04DB-428E-9995-12130454FBF4}"/>
</file>

<file path=customXml/itemProps3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16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new Agenda for the  Mediterranean – 1 year on</vt:lpstr>
      <vt:lpstr>PowerPoint Presentation</vt:lpstr>
      <vt:lpstr>Looking beyond the challenges –  grasping opportunities</vt:lpstr>
      <vt:lpstr>Our objective</vt:lpstr>
      <vt:lpstr>Our key themes</vt:lpstr>
      <vt:lpstr>Five themes</vt:lpstr>
      <vt:lpstr>Human development, good governance &amp; the rule of law</vt:lpstr>
      <vt:lpstr>Peace and security</vt:lpstr>
      <vt:lpstr>Migration and mobility</vt:lpstr>
      <vt:lpstr>Strengthen resilience, build prosperity &amp; seize the digital transition</vt:lpstr>
      <vt:lpstr>Green transition: climate resilience, energy, and environment</vt:lpstr>
      <vt:lpstr>The Economic &amp; Investment Plan for the Southern Neighbours</vt:lpstr>
      <vt:lpstr>Focus on implementation</vt:lpstr>
      <vt:lpstr>PowerPoint Presentation</vt:lpstr>
      <vt:lpstr>A few words on cooperation with Turkey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revision>1</cp:revision>
  <dcterms:created xsi:type="dcterms:W3CDTF">2019-08-09T12:06:42Z</dcterms:created>
  <dcterms:modified xsi:type="dcterms:W3CDTF">2022-02-10T09:39:50Z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0x0101006D1C487E137BF841935A7CC2EE8099C2</vt:lpwstr>
  </property>
</Properties>
</file>