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8" r:id="rId2"/>
    <p:sldId id="275" r:id="rId3"/>
    <p:sldId id="286" r:id="rId4"/>
    <p:sldId id="277" r:id="rId5"/>
    <p:sldId id="278" r:id="rId6"/>
    <p:sldId id="287" r:id="rId7"/>
    <p:sldId id="289" r:id="rId8"/>
    <p:sldId id="288" r:id="rId9"/>
    <p:sldId id="290" r:id="rId10"/>
    <p:sldId id="291" r:id="rId11"/>
    <p:sldId id="292" r:id="rId12"/>
    <p:sldId id="294" r:id="rId13"/>
    <p:sldId id="293" r:id="rId14"/>
    <p:sldId id="295" r:id="rId15"/>
    <p:sldId id="298" r:id="rId16"/>
    <p:sldId id="299" r:id="rId17"/>
    <p:sldId id="300" r:id="rId18"/>
    <p:sldId id="297" r:id="rId19"/>
    <p:sldId id="301" r:id="rId20"/>
    <p:sldId id="305" r:id="rId21"/>
    <p:sldId id="304" r:id="rId22"/>
    <p:sldId id="302"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1" autoAdjust="0"/>
    <p:restoredTop sz="82285" autoAdjust="0"/>
  </p:normalViewPr>
  <p:slideViewPr>
    <p:cSldViewPr snapToGrid="0">
      <p:cViewPr varScale="1">
        <p:scale>
          <a:sx n="53" d="100"/>
          <a:sy n="53" d="100"/>
        </p:scale>
        <p:origin x="980" y="36"/>
      </p:cViewPr>
      <p:guideLst>
        <p:guide orient="horz" pos="2092"/>
        <p:guide pos="3840"/>
      </p:guideLst>
    </p:cSldViewPr>
  </p:slideViewPr>
  <p:notesTextViewPr>
    <p:cViewPr>
      <p:scale>
        <a:sx n="3" d="2"/>
        <a:sy n="3" d="2"/>
      </p:scale>
      <p:origin x="0" y="0"/>
    </p:cViewPr>
  </p:notesTextViewPr>
  <p:sorterViewPr>
    <p:cViewPr>
      <p:scale>
        <a:sx n="100" d="100"/>
        <a:sy n="100" d="100"/>
      </p:scale>
      <p:origin x="0" y="-4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08/02/2022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‹Nº›</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‹Nº›</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B71EE7D3-7A2E-4BF5-98C5-E55A3FD91CC7}" type="slidenum">
              <a:rPr lang="en-GB" altLang="en-US" smtClean="0">
                <a:solidFill>
                  <a:schemeClr val="tx1"/>
                </a:solidFill>
                <a:latin typeface="Arial" panose="020B0604020202020204" pitchFamily="34" charset="0"/>
                <a:ea typeface="MS PGothic" panose="020B0600070205080204" pitchFamily="34" charset="-128"/>
              </a:rPr>
              <a:pPr/>
              <a:t>3</a:t>
            </a:fld>
            <a:endParaRPr lang="en-GB" altLang="en-US">
              <a:solidFill>
                <a:schemeClr val="tx1"/>
              </a:solidFill>
              <a:latin typeface="Arial" panose="020B0604020202020204" pitchFamily="34" charset="0"/>
              <a:ea typeface="MS PGothic" panose="020B0600070205080204"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716463"/>
            <a:ext cx="5486400" cy="4465637"/>
          </a:xfrm>
          <a:noFill/>
        </p:spPr>
        <p:txBody>
          <a:bodyPr/>
          <a:lstStyle/>
          <a:p>
            <a:pPr eaLnBrk="1" hangingPunct="1"/>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867926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105165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B71EE7D3-7A2E-4BF5-98C5-E55A3FD91CC7}" type="slidenum">
              <a:rPr lang="en-GB" altLang="en-US" smtClean="0">
                <a:solidFill>
                  <a:schemeClr val="tx1"/>
                </a:solidFill>
                <a:latin typeface="Arial" panose="020B0604020202020204" pitchFamily="34" charset="0"/>
                <a:ea typeface="MS PGothic" panose="020B0600070205080204" pitchFamily="34" charset="-128"/>
              </a:rPr>
              <a:pPr/>
              <a:t>7</a:t>
            </a:fld>
            <a:endParaRPr lang="en-GB" altLang="en-US">
              <a:solidFill>
                <a:schemeClr val="tx1"/>
              </a:solidFill>
              <a:latin typeface="Arial" panose="020B0604020202020204" pitchFamily="34" charset="0"/>
              <a:ea typeface="MS PGothic" panose="020B0600070205080204"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716463"/>
            <a:ext cx="5486400" cy="4465637"/>
          </a:xfrm>
          <a:noFill/>
        </p:spPr>
        <p:txBody>
          <a:bodyPr/>
          <a:lstStyle/>
          <a:p>
            <a:pPr eaLnBrk="1" hangingPunct="1"/>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50939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B71EE7D3-7A2E-4BF5-98C5-E55A3FD91CC7}" type="slidenum">
              <a:rPr lang="en-GB" altLang="en-US" smtClean="0">
                <a:solidFill>
                  <a:schemeClr val="tx1"/>
                </a:solidFill>
                <a:latin typeface="Arial" panose="020B0604020202020204" pitchFamily="34" charset="0"/>
                <a:ea typeface="MS PGothic" panose="020B0600070205080204" pitchFamily="34" charset="-128"/>
              </a:rPr>
              <a:pPr/>
              <a:t>12</a:t>
            </a:fld>
            <a:endParaRPr lang="en-GB" altLang="en-US">
              <a:solidFill>
                <a:schemeClr val="tx1"/>
              </a:solidFill>
              <a:latin typeface="Arial" panose="020B0604020202020204" pitchFamily="34" charset="0"/>
              <a:ea typeface="MS PGothic" panose="020B0600070205080204"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716463"/>
            <a:ext cx="5486400" cy="4465637"/>
          </a:xfrm>
          <a:noFill/>
        </p:spPr>
        <p:txBody>
          <a:bodyPr/>
          <a:lstStyle/>
          <a:p>
            <a:pPr eaLnBrk="1" hangingPunct="1"/>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25319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200243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140785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B71EE7D3-7A2E-4BF5-98C5-E55A3FD91CC7}" type="slidenum">
              <a:rPr lang="en-GB" altLang="en-US" smtClean="0">
                <a:solidFill>
                  <a:schemeClr val="tx1"/>
                </a:solidFill>
                <a:latin typeface="Arial" panose="020B0604020202020204" pitchFamily="34" charset="0"/>
                <a:ea typeface="MS PGothic" panose="020B0600070205080204" pitchFamily="34" charset="-128"/>
              </a:rPr>
              <a:pPr/>
              <a:t>22</a:t>
            </a:fld>
            <a:endParaRPr lang="en-GB" altLang="en-US">
              <a:solidFill>
                <a:schemeClr val="tx1"/>
              </a:solidFill>
              <a:latin typeface="Arial" panose="020B0604020202020204" pitchFamily="34" charset="0"/>
              <a:ea typeface="MS PGothic" panose="020B0600070205080204"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716463"/>
            <a:ext cx="5486400" cy="4465637"/>
          </a:xfrm>
          <a:noFill/>
        </p:spPr>
        <p:txBody>
          <a:bodyPr/>
          <a:lstStyle/>
          <a:p>
            <a:pPr eaLnBrk="1" hangingPunct="1"/>
            <a:endParaRPr lang="en-US" altLang="en-US">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800092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‹Nº›</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‹Nº›</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‹Nº›</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‹Nº›</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‹Nº›</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‹Nº›</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‹Nº›</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‹Nº›</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‹Nº›</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‹Nº›</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‹Nº›</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c.europa.eu/info/funding-tenders/opportunities/portal/screen/programmes/relex" TargetMode="Externa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international-partnerships/system/files/covid-19-faq-impact-contractual-procedures_en.pdf" TargetMode="External"/><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ec.europa.eu/info/funding-tenders/opportunities/portal/screen/how-to-participate/participant-register"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helpx.adobe.com/es/acrobat/using/validating-digital-signatures.html" TargetMode="External"/><Relationship Id="rId2" Type="http://schemas.openxmlformats.org/officeDocument/2006/relationships/hyperlink" Target="https://ec.europa.eu/cefdigital/DSS/webapp-demo/validation" TargetMode="External"/><Relationship Id="rId1" Type="http://schemas.openxmlformats.org/officeDocument/2006/relationships/slideLayout" Target="../slideLayouts/slideLayout8.xml"/><Relationship Id="rId4" Type="http://schemas.openxmlformats.org/officeDocument/2006/relationships/hyperlink" Target="https://webgate.ec.europa.eu/tl-browser/#/"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linkedin.com/groups/82619/profile" TargetMode="External"/><Relationship Id="rId2" Type="http://schemas.openxmlformats.org/officeDocument/2006/relationships/hyperlink" Target="https://www.linkedin.com/groups/2953810" TargetMode="External"/><Relationship Id="rId1" Type="http://schemas.openxmlformats.org/officeDocument/2006/relationships/slideLayout" Target="../slideLayouts/slideLayout8.xml"/><Relationship Id="rId4" Type="http://schemas.openxmlformats.org/officeDocument/2006/relationships/hyperlink" Target="http://www.platforma-dev.e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c.europa.eu/europeaid/work/procedures/implementation/practical_guide/index_en.htm"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s://eur-lex.europa.eu/legal-content/EN/TXT/?uri=OJ:L:2018:193:TOC"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ikis.ec.europa.eu/display/ExactExternalWiki/ePRAG" TargetMode="External"/><Relationship Id="rId2" Type="http://schemas.openxmlformats.org/officeDocument/2006/relationships/hyperlink" Target="https://wikis.ec.europa.eu/display/ExactExternalWiki" TargetMode="Externa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ikis.ec.europa.eu/display/ExactExternalWiki/eCompan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pPr algn="ctr"/>
            <a:r>
              <a:rPr lang="en-GB" sz="4800" dirty="0"/>
              <a:t>VI </a:t>
            </a:r>
            <a:r>
              <a:rPr lang="en-GB" sz="4800" dirty="0" err="1"/>
              <a:t>Encuentro</a:t>
            </a:r>
            <a:r>
              <a:rPr lang="en-GB" sz="4800" dirty="0"/>
              <a:t> de </a:t>
            </a:r>
            <a:r>
              <a:rPr lang="en-GB" sz="4800" dirty="0" err="1"/>
              <a:t>empresas</a:t>
            </a:r>
            <a:r>
              <a:rPr lang="en-GB" sz="4800" dirty="0"/>
              <a:t> </a:t>
            </a:r>
            <a:br>
              <a:rPr lang="en-GB" sz="4800" dirty="0"/>
            </a:br>
            <a:r>
              <a:rPr lang="en-GB" sz="4800" dirty="0" err="1"/>
              <a:t>licitadoras</a:t>
            </a:r>
            <a:r>
              <a:rPr lang="en-GB" sz="4800" dirty="0"/>
              <a:t> </a:t>
            </a:r>
            <a:r>
              <a:rPr lang="en-GB" sz="4800" dirty="0" err="1"/>
              <a:t>españolas</a:t>
            </a:r>
            <a:endParaRPr lang="en-GB" sz="4800" dirty="0"/>
          </a:p>
        </p:txBody>
      </p:sp>
      <p:sp>
        <p:nvSpPr>
          <p:cNvPr id="7" name="Subtitle 6"/>
          <p:cNvSpPr>
            <a:spLocks noGrp="1"/>
          </p:cNvSpPr>
          <p:nvPr>
            <p:ph type="subTitle" idx="1"/>
          </p:nvPr>
        </p:nvSpPr>
        <p:spPr>
          <a:xfrm>
            <a:off x="1071350" y="3693217"/>
            <a:ext cx="6411580" cy="1895985"/>
          </a:xfrm>
        </p:spPr>
        <p:txBody>
          <a:bodyPr/>
          <a:lstStyle/>
          <a:p>
            <a:r>
              <a:rPr lang="en-GB" sz="4800" dirty="0"/>
              <a:t>PRAG 2021</a:t>
            </a:r>
          </a:p>
          <a:p>
            <a:r>
              <a:rPr lang="es-ES" sz="2000" dirty="0"/>
              <a:t>Guía Práctica de los procedimientos contractuales para las acciones exteriores de la Unión Europea</a:t>
            </a:r>
          </a:p>
          <a:p>
            <a:endParaRPr lang="en-GB" sz="4800" dirty="0"/>
          </a:p>
          <a:p>
            <a:endParaRPr lang="en-GB" sz="4800" dirty="0"/>
          </a:p>
        </p:txBody>
      </p:sp>
      <p:sp>
        <p:nvSpPr>
          <p:cNvPr id="8" name="Text Placeholder 7"/>
          <p:cNvSpPr>
            <a:spLocks noGrp="1"/>
          </p:cNvSpPr>
          <p:nvPr>
            <p:ph type="body" sz="quarter" idx="13"/>
          </p:nvPr>
        </p:nvSpPr>
        <p:spPr>
          <a:xfrm>
            <a:off x="6817894" y="4551356"/>
            <a:ext cx="5040313" cy="1926448"/>
          </a:xfrm>
        </p:spPr>
        <p:txBody>
          <a:bodyPr/>
          <a:lstStyle/>
          <a:p>
            <a:r>
              <a:rPr lang="en-GB" i="0" dirty="0"/>
              <a:t>Isabel FAJARDO SORIA</a:t>
            </a:r>
          </a:p>
          <a:p>
            <a:pPr>
              <a:lnSpc>
                <a:spcPct val="80000"/>
              </a:lnSpc>
              <a:spcAft>
                <a:spcPts val="0"/>
              </a:spcAft>
              <a:defRPr/>
            </a:pPr>
            <a:r>
              <a:rPr lang="en-GB" sz="2400" i="0" dirty="0">
                <a:ea typeface="MS PGothic" pitchFamily="34" charset="-128"/>
              </a:rPr>
              <a:t>European Commission</a:t>
            </a:r>
          </a:p>
          <a:p>
            <a:pPr>
              <a:spcAft>
                <a:spcPts val="0"/>
              </a:spcAft>
              <a:defRPr/>
            </a:pPr>
            <a:r>
              <a:rPr lang="en-GB" sz="2400" i="0" dirty="0">
                <a:ea typeface="MS PGothic" pitchFamily="34" charset="-128"/>
              </a:rPr>
              <a:t>DG International Partnerships</a:t>
            </a:r>
          </a:p>
          <a:p>
            <a:pPr>
              <a:spcAft>
                <a:spcPts val="0"/>
              </a:spcAft>
              <a:defRPr/>
            </a:pPr>
            <a:r>
              <a:rPr lang="fr-BE" sz="2400" i="0" dirty="0">
                <a:ea typeface="MS PGothic" pitchFamily="34" charset="-128"/>
              </a:rPr>
              <a:t>INTPA </a:t>
            </a:r>
            <a:r>
              <a:rPr lang="en-GB" sz="2400" i="0" dirty="0">
                <a:ea typeface="MS PGothic" pitchFamily="34" charset="-128"/>
              </a:rPr>
              <a:t>Unit </a:t>
            </a:r>
            <a:r>
              <a:rPr lang="fr-BE" sz="2400" i="0" dirty="0">
                <a:ea typeface="MS PGothic" pitchFamily="34" charset="-128"/>
              </a:rPr>
              <a:t>R.4 - </a:t>
            </a:r>
            <a:r>
              <a:rPr lang="fr-BE" sz="2400" i="0" dirty="0" err="1">
                <a:ea typeface="MS PGothic" pitchFamily="34" charset="-128"/>
              </a:rPr>
              <a:t>Legal</a:t>
            </a:r>
            <a:r>
              <a:rPr lang="fr-BE" sz="2400" i="0" dirty="0">
                <a:ea typeface="MS PGothic" pitchFamily="34" charset="-128"/>
              </a:rPr>
              <a:t> </a:t>
            </a:r>
            <a:r>
              <a:rPr lang="fr-BE" sz="2400" i="0" dirty="0" err="1">
                <a:ea typeface="MS PGothic" pitchFamily="34" charset="-128"/>
              </a:rPr>
              <a:t>Affairs</a:t>
            </a:r>
            <a:endParaRPr lang="en-GB" dirty="0"/>
          </a:p>
          <a:p>
            <a:endParaRPr lang="en-GB" dirty="0"/>
          </a:p>
          <a:p>
            <a:endParaRPr lang="en-GB"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190" y="5589202"/>
            <a:ext cx="3197068" cy="1036445"/>
          </a:xfrm>
          <a:prstGeom prst="rect">
            <a:avLst/>
          </a:prstGeom>
          <a:noFill/>
          <a:ln>
            <a:noFill/>
          </a:ln>
          <a:effectLst>
            <a:outerShdw blurRad="76200" dir="18900000" sy="23000" kx="-1200000" algn="bl" rotWithShape="0">
              <a:prstClr val="black">
                <a:alpha val="20000"/>
              </a:prst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70722" y="1402715"/>
            <a:ext cx="10905699" cy="3881904"/>
          </a:xfrm>
        </p:spPr>
        <p:txBody>
          <a:bodyPr/>
          <a:lstStyle/>
          <a:p>
            <a:r>
              <a:rPr lang="es-ES" sz="2000" dirty="0"/>
              <a:t>Centraliza la publicación de la oportunidades de financiación de la Comisión, incluyendo la acción exterior (</a:t>
            </a:r>
            <a:r>
              <a:rPr lang="en-IE" sz="2000" dirty="0">
                <a:hlinkClick r:id="rId2"/>
              </a:rPr>
              <a:t>Funding &amp; tenders (europa.eu)</a:t>
            </a:r>
            <a:r>
              <a:rPr lang="en-IE" sz="2000" dirty="0"/>
              <a:t>).</a:t>
            </a:r>
            <a:endParaRPr lang="es-ES" sz="2000" dirty="0"/>
          </a:p>
          <a:p>
            <a:r>
              <a:rPr lang="es-ES" sz="2000" dirty="0"/>
              <a:t>Aplicable para licitaciones desde Agosto 2020 – PRAG 2020. La publicación de anuncios y pliegos de contratación se realiza en TED (Tenders </a:t>
            </a:r>
            <a:r>
              <a:rPr lang="es-ES" sz="2000" dirty="0" err="1"/>
              <a:t>Electronic</a:t>
            </a:r>
            <a:r>
              <a:rPr lang="es-ES" sz="2000" dirty="0"/>
              <a:t> </a:t>
            </a:r>
            <a:r>
              <a:rPr lang="es-ES" sz="2000" dirty="0" err="1"/>
              <a:t>Daily</a:t>
            </a:r>
            <a:r>
              <a:rPr lang="es-ES" sz="2000" dirty="0"/>
              <a:t>) y F&amp;T portal.</a:t>
            </a:r>
          </a:p>
          <a:p>
            <a:r>
              <a:rPr lang="es-ES" sz="2000" dirty="0"/>
              <a:t>Las subvenciones se publicarán en F&amp;T en la primera mitad de 2022. Hasta entonces se publican en la web ‘International </a:t>
            </a:r>
            <a:r>
              <a:rPr lang="es-ES" sz="2000" dirty="0" err="1"/>
              <a:t>Partnerships</a:t>
            </a:r>
            <a:r>
              <a:rPr lang="es-ES" sz="2000" dirty="0"/>
              <a:t> </a:t>
            </a:r>
            <a:r>
              <a:rPr lang="es-ES" sz="2000" dirty="0" err="1"/>
              <a:t>calls</a:t>
            </a:r>
            <a:r>
              <a:rPr lang="es-ES" sz="2000" dirty="0"/>
              <a:t> </a:t>
            </a:r>
            <a:r>
              <a:rPr lang="es-ES" sz="2000" dirty="0" err="1"/>
              <a:t>for</a:t>
            </a:r>
            <a:r>
              <a:rPr lang="es-ES" sz="2000" dirty="0"/>
              <a:t> </a:t>
            </a:r>
            <a:r>
              <a:rPr lang="es-ES" sz="2000" dirty="0" err="1"/>
              <a:t>proposals</a:t>
            </a:r>
            <a:r>
              <a:rPr lang="es-ES" sz="2000" dirty="0"/>
              <a:t> and </a:t>
            </a:r>
            <a:r>
              <a:rPr lang="es-ES" sz="2000" dirty="0" err="1"/>
              <a:t>tenders</a:t>
            </a:r>
            <a:r>
              <a:rPr lang="es-ES" sz="2000" dirty="0"/>
              <a:t>’ anteriormente conocida como ‘</a:t>
            </a:r>
            <a:r>
              <a:rPr lang="es-ES" sz="2000" dirty="0" err="1"/>
              <a:t>EuropeAid</a:t>
            </a:r>
            <a:r>
              <a:rPr lang="es-ES" sz="2000" dirty="0"/>
              <a:t>’.</a:t>
            </a:r>
          </a:p>
        </p:txBody>
      </p:sp>
      <p:sp>
        <p:nvSpPr>
          <p:cNvPr id="5" name="Title 4"/>
          <p:cNvSpPr>
            <a:spLocks noGrp="1"/>
          </p:cNvSpPr>
          <p:nvPr>
            <p:ph type="title"/>
          </p:nvPr>
        </p:nvSpPr>
        <p:spPr/>
        <p:txBody>
          <a:bodyPr/>
          <a:lstStyle/>
          <a:p>
            <a:r>
              <a:rPr lang="es-ES" dirty="0" err="1"/>
              <a:t>Funding</a:t>
            </a:r>
            <a:r>
              <a:rPr lang="es-ES" dirty="0"/>
              <a:t> &amp; tender </a:t>
            </a:r>
            <a:r>
              <a:rPr lang="es-ES" dirty="0" err="1"/>
              <a:t>opportunities</a:t>
            </a:r>
            <a:r>
              <a:rPr lang="es-ES" dirty="0"/>
              <a:t> portal </a:t>
            </a:r>
            <a:r>
              <a:rPr lang="es-ES" sz="2000" dirty="0"/>
              <a:t>(F&amp;T portal)</a:t>
            </a:r>
          </a:p>
        </p:txBody>
      </p:sp>
      <p:pic>
        <p:nvPicPr>
          <p:cNvPr id="7" name="Picture 6"/>
          <p:cNvPicPr>
            <a:picLocks noChangeAspect="1"/>
          </p:cNvPicPr>
          <p:nvPr/>
        </p:nvPicPr>
        <p:blipFill>
          <a:blip r:embed="rId3"/>
          <a:stretch>
            <a:fillRect/>
          </a:stretch>
        </p:blipFill>
        <p:spPr>
          <a:xfrm>
            <a:off x="5070998" y="3983095"/>
            <a:ext cx="4886467" cy="2379342"/>
          </a:xfrm>
          <a:prstGeom prst="rect">
            <a:avLst/>
          </a:prstGeom>
        </p:spPr>
      </p:pic>
      <p:pic>
        <p:nvPicPr>
          <p:cNvPr id="8" name="Picture 7"/>
          <p:cNvPicPr>
            <a:picLocks noChangeAspect="1"/>
          </p:cNvPicPr>
          <p:nvPr/>
        </p:nvPicPr>
        <p:blipFill>
          <a:blip r:embed="rId4"/>
          <a:stretch>
            <a:fillRect/>
          </a:stretch>
        </p:blipFill>
        <p:spPr>
          <a:xfrm>
            <a:off x="394146" y="4122714"/>
            <a:ext cx="4539592" cy="2100105"/>
          </a:xfrm>
          <a:prstGeom prst="rect">
            <a:avLst/>
          </a:prstGeom>
        </p:spPr>
      </p:pic>
    </p:spTree>
    <p:extLst>
      <p:ext uri="{BB962C8B-B14F-4D97-AF65-F5344CB8AC3E}">
        <p14:creationId xmlns:p14="http://schemas.microsoft.com/office/powerpoint/2010/main" val="2268404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altLang="en-US" dirty="0"/>
              <a:t>COVID-19 Q&amp;A</a:t>
            </a:r>
            <a:endParaRPr lang="es-E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87021" y="1373966"/>
            <a:ext cx="8147128" cy="4333098"/>
          </a:xfrm>
        </p:spPr>
      </p:pic>
      <p:sp>
        <p:nvSpPr>
          <p:cNvPr id="5" name="TextBox 4"/>
          <p:cNvSpPr txBox="1"/>
          <p:nvPr/>
        </p:nvSpPr>
        <p:spPr>
          <a:xfrm>
            <a:off x="970722" y="5975083"/>
            <a:ext cx="8240421" cy="584775"/>
          </a:xfrm>
          <a:prstGeom prst="rect">
            <a:avLst/>
          </a:prstGeom>
          <a:noFill/>
        </p:spPr>
        <p:txBody>
          <a:bodyPr wrap="square" rtlCol="0">
            <a:spAutoFit/>
          </a:bodyPr>
          <a:lstStyle/>
          <a:p>
            <a:r>
              <a:rPr lang="es-ES" sz="1600" dirty="0"/>
              <a:t>https://</a:t>
            </a:r>
            <a:r>
              <a:rPr lang="es-ES" sz="1600" dirty="0">
                <a:hlinkClick r:id="rId3"/>
              </a:rPr>
              <a:t>ec.europa.eu/international-partnerships/system/files/covid-19-faq-impact-contractual-procedures_en.pdf</a:t>
            </a:r>
            <a:endParaRPr lang="es-ES" sz="1600" dirty="0"/>
          </a:p>
        </p:txBody>
      </p:sp>
    </p:spTree>
    <p:extLst>
      <p:ext uri="{BB962C8B-B14F-4D97-AF65-F5344CB8AC3E}">
        <p14:creationId xmlns:p14="http://schemas.microsoft.com/office/powerpoint/2010/main" val="165610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919288" y="404814"/>
            <a:ext cx="4464050" cy="5788025"/>
          </a:xfrm>
          <a:prstGeom prst="rect">
            <a:avLst/>
          </a:prstGeom>
          <a:noFill/>
          <a:ln>
            <a:noFill/>
          </a:ln>
          <a:effectLst/>
          <a:extLst>
            <a:ext uri="{909E8E84-426E-40DD-AFC4-6F175D3DCCD1}">
              <a14:hiddenFill xmlns:a14="http://schemas.microsoft.com/office/drawing/2010/main">
                <a:solidFill>
                  <a:srgbClr val="103C7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eaLnBrk="1" hangingPunct="1">
              <a:spcBef>
                <a:spcPct val="50000"/>
              </a:spcBef>
              <a:defRPr/>
            </a:pPr>
            <a:r>
              <a:rPr lang="sv-SE" sz="37000" b="1" dirty="0">
                <a:solidFill>
                  <a:srgbClr val="C0C0C0"/>
                </a:solidFill>
                <a:effectLst>
                  <a:outerShdw blurRad="38100" dist="38100" dir="2700000" algn="tl">
                    <a:srgbClr val="000000">
                      <a:alpha val="43137"/>
                    </a:srgbClr>
                  </a:outerShdw>
                </a:effectLst>
                <a:latin typeface="Verdana" charset="0"/>
                <a:ea typeface="ＭＳ Ｐゴシック" charset="0"/>
              </a:rPr>
              <a:t>3</a:t>
            </a:r>
            <a:endParaRPr lang="en-GB" sz="37000" b="1" dirty="0">
              <a:solidFill>
                <a:srgbClr val="C0C0C0"/>
              </a:solidFill>
              <a:effectLst>
                <a:outerShdw blurRad="38100" dist="38100" dir="2700000" algn="tl">
                  <a:srgbClr val="000000">
                    <a:alpha val="43137"/>
                  </a:srgbClr>
                </a:outerShdw>
              </a:effectLst>
              <a:latin typeface="Verdana" charset="0"/>
              <a:ea typeface="ＭＳ Ｐゴシック" charset="0"/>
            </a:endParaRPr>
          </a:p>
        </p:txBody>
      </p:sp>
      <p:sp>
        <p:nvSpPr>
          <p:cNvPr id="92163" name="Rectangle 3"/>
          <p:cNvSpPr>
            <a:spLocks noGrp="1" noChangeArrowheads="1"/>
          </p:cNvSpPr>
          <p:nvPr>
            <p:ph type="subTitle" idx="1"/>
          </p:nvPr>
        </p:nvSpPr>
        <p:spPr>
          <a:xfrm>
            <a:off x="5951539" y="2636839"/>
            <a:ext cx="5675950" cy="2692652"/>
          </a:xfrm>
        </p:spPr>
        <p:txBody>
          <a:bodyPr/>
          <a:lstStyle/>
          <a:p>
            <a:pPr eaLnBrk="1" hangingPunct="1">
              <a:buClrTx/>
              <a:defRPr/>
            </a:pPr>
            <a:r>
              <a:rPr lang="es-ES" sz="4300" dirty="0">
                <a:effectLst>
                  <a:outerShdw blurRad="38100" dist="38100" dir="2700000" algn="tl">
                    <a:srgbClr val="000000">
                      <a:alpha val="43137"/>
                    </a:srgbClr>
                  </a:outerShdw>
                </a:effectLst>
              </a:rPr>
              <a:t>Principales novedades del PRAG 2021 para empresas licitadoras</a:t>
            </a:r>
          </a:p>
        </p:txBody>
      </p:sp>
      <p:sp>
        <p:nvSpPr>
          <p:cNvPr id="33796" name="Slide Number Placeholder 1"/>
          <p:cNvSpPr>
            <a:spLocks noGrp="1"/>
          </p:cNvSpPr>
          <p:nvPr>
            <p:ph type="sldNum" sz="quarter" idx="12"/>
          </p:nvPr>
        </p:nvSpPr>
        <p:spPr>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97DCDEF3-CAD3-4967-99C5-FC2808BB2B3A}" type="slidenum">
              <a:rPr lang="en-GB" altLang="es-ES_tradnl" sz="1400" i="0">
                <a:solidFill>
                  <a:schemeClr val="bg1"/>
                </a:solidFill>
              </a:rPr>
              <a:pPr>
                <a:spcBef>
                  <a:spcPct val="0"/>
                </a:spcBef>
                <a:buClrTx/>
                <a:buFontTx/>
                <a:buNone/>
              </a:pPr>
              <a:t>12</a:t>
            </a:fld>
            <a:endParaRPr lang="en-GB" altLang="es-ES_tradnl" sz="1400" i="0">
              <a:solidFill>
                <a:schemeClr val="bg1"/>
              </a:solidFill>
            </a:endParaRPr>
          </a:p>
        </p:txBody>
      </p:sp>
    </p:spTree>
    <p:extLst>
      <p:ext uri="{BB962C8B-B14F-4D97-AF65-F5344CB8AC3E}">
        <p14:creationId xmlns:p14="http://schemas.microsoft.com/office/powerpoint/2010/main" val="212875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2780" y="3087641"/>
            <a:ext cx="10905699" cy="2911875"/>
          </a:xfrm>
        </p:spPr>
        <p:txBody>
          <a:bodyPr/>
          <a:lstStyle/>
          <a:p>
            <a:r>
              <a:rPr lang="es-ES" dirty="0"/>
              <a:t>Coexistencia </a:t>
            </a:r>
            <a:r>
              <a:rPr lang="en-IE" dirty="0"/>
              <a:t>anterior </a:t>
            </a:r>
            <a:r>
              <a:rPr lang="en-IE" dirty="0" err="1"/>
              <a:t>marco</a:t>
            </a:r>
            <a:r>
              <a:rPr lang="en-IE" dirty="0"/>
              <a:t> </a:t>
            </a:r>
            <a:r>
              <a:rPr lang="en-IE" dirty="0" err="1"/>
              <a:t>financiero</a:t>
            </a:r>
            <a:r>
              <a:rPr lang="en-IE" dirty="0"/>
              <a:t> </a:t>
            </a:r>
            <a:r>
              <a:rPr lang="en-IE" dirty="0" err="1"/>
              <a:t>plurianual</a:t>
            </a:r>
            <a:r>
              <a:rPr lang="en-IE" dirty="0"/>
              <a:t> (MFP) 2014-2020 y </a:t>
            </a:r>
            <a:r>
              <a:rPr lang="es-ES" dirty="0"/>
              <a:t>MFP 2021-2027. </a:t>
            </a:r>
          </a:p>
          <a:p>
            <a:pPr marL="0" indent="0">
              <a:buNone/>
            </a:pPr>
            <a:r>
              <a:rPr lang="es-ES" dirty="0"/>
              <a:t>El nuevo MFP 2021-2027 introduce cambios sustanciales con respecto a elegibilidad, norma de origen y desaparición de especificidades del FED.</a:t>
            </a:r>
          </a:p>
          <a:p>
            <a:pPr marL="0" indent="0">
              <a:buNone/>
            </a:pPr>
            <a:r>
              <a:rPr lang="es-ES" b="1" dirty="0"/>
              <a:t>Atención</a:t>
            </a:r>
            <a:r>
              <a:rPr lang="es-ES" dirty="0"/>
              <a:t>,  el conjunto de normas aplicables dependerá del MFP que financie la acción.</a:t>
            </a:r>
          </a:p>
          <a:p>
            <a:pPr marL="0" indent="0">
              <a:buNone/>
            </a:pPr>
            <a:endParaRPr lang="es-ES" dirty="0"/>
          </a:p>
        </p:txBody>
      </p:sp>
      <p:pic>
        <p:nvPicPr>
          <p:cNvPr id="4" name="Picture 3"/>
          <p:cNvPicPr>
            <a:picLocks noChangeAspect="1"/>
          </p:cNvPicPr>
          <p:nvPr/>
        </p:nvPicPr>
        <p:blipFill>
          <a:blip r:embed="rId2"/>
          <a:stretch>
            <a:fillRect/>
          </a:stretch>
        </p:blipFill>
        <p:spPr>
          <a:xfrm>
            <a:off x="7014118" y="97391"/>
            <a:ext cx="5118710" cy="2626074"/>
          </a:xfrm>
          <a:prstGeom prst="rect">
            <a:avLst/>
          </a:prstGeom>
        </p:spPr>
      </p:pic>
      <p:sp>
        <p:nvSpPr>
          <p:cNvPr id="3" name="Title 2"/>
          <p:cNvSpPr>
            <a:spLocks noGrp="1"/>
          </p:cNvSpPr>
          <p:nvPr>
            <p:ph type="title"/>
          </p:nvPr>
        </p:nvSpPr>
        <p:spPr/>
        <p:txBody>
          <a:bodyPr/>
          <a:lstStyle/>
          <a:p>
            <a:r>
              <a:rPr lang="es-ES" dirty="0"/>
              <a:t>Nuevo MFP 2021-2027</a:t>
            </a:r>
          </a:p>
        </p:txBody>
      </p:sp>
    </p:spTree>
    <p:extLst>
      <p:ext uri="{BB962C8B-B14F-4D97-AF65-F5344CB8AC3E}">
        <p14:creationId xmlns:p14="http://schemas.microsoft.com/office/powerpoint/2010/main" val="193050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ES" dirty="0"/>
              <a:t>Reglas de nacionalidad y participación. Anexo A2a para MFP 2014-2020 y anexo A2a1 para MFP 2021-2027. </a:t>
            </a:r>
          </a:p>
          <a:p>
            <a:r>
              <a:rPr lang="es-ES" dirty="0"/>
              <a:t>Origen de los bienes. Los bienes y materiales suministrados en el marco de un contrato público están plenamente desvinculados y pueden ser originarios de cualquier país (no se requiere ninguna declaración de origen).</a:t>
            </a:r>
          </a:p>
          <a:p>
            <a:pPr marL="0" indent="0">
              <a:buNone/>
            </a:pPr>
            <a:r>
              <a:rPr lang="es-ES" sz="1800" dirty="0"/>
              <a:t>(Para los procedimientos de adjudicación en el marco del MFP 2014-2020, salvo excepción, todos los bienes que vayan a suministrarse en virtud de un contrato de suministros estarán sujetos a las normas de origen, así como los materiales, bienes y componentes que se incorporarán o formarán parte de las obras permanentes en virtud de un contrato de obras.)</a:t>
            </a:r>
          </a:p>
        </p:txBody>
      </p:sp>
      <p:sp>
        <p:nvSpPr>
          <p:cNvPr id="3" name="Title 2"/>
          <p:cNvSpPr>
            <a:spLocks noGrp="1"/>
          </p:cNvSpPr>
          <p:nvPr>
            <p:ph type="title"/>
          </p:nvPr>
        </p:nvSpPr>
        <p:spPr/>
        <p:txBody>
          <a:bodyPr/>
          <a:lstStyle/>
          <a:p>
            <a:r>
              <a:rPr lang="es-ES" dirty="0"/>
              <a:t>Nuevo MFP 2021-2027</a:t>
            </a:r>
          </a:p>
        </p:txBody>
      </p:sp>
    </p:spTree>
    <p:extLst>
      <p:ext uri="{BB962C8B-B14F-4D97-AF65-F5344CB8AC3E}">
        <p14:creationId xmlns:p14="http://schemas.microsoft.com/office/powerpoint/2010/main" val="2024481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s-ES" dirty="0" err="1"/>
              <a:t>eSubmission</a:t>
            </a:r>
            <a:r>
              <a:rPr lang="es-ES" dirty="0"/>
              <a:t> permite que los operadores económicos presenten electrónicamente las solicitudes de participación o las ofertas de forma estructurada y segura. </a:t>
            </a:r>
          </a:p>
          <a:p>
            <a:pPr marL="0" indent="0">
              <a:buNone/>
            </a:pPr>
            <a:r>
              <a:rPr lang="es-ES" dirty="0"/>
              <a:t>Por el momento, e-</a:t>
            </a:r>
            <a:r>
              <a:rPr lang="es-ES" dirty="0" err="1"/>
              <a:t>Submission</a:t>
            </a:r>
            <a:r>
              <a:rPr lang="es-ES" dirty="0"/>
              <a:t> admite los siguientes procedimientos de contratación únicamente en GESTION DIRECTA: </a:t>
            </a:r>
          </a:p>
          <a:p>
            <a:pPr marL="0" indent="0">
              <a:buNone/>
            </a:pPr>
            <a:r>
              <a:rPr lang="es-ES" dirty="0"/>
              <a:t>· Procedimientos abiertos </a:t>
            </a:r>
          </a:p>
          <a:p>
            <a:pPr marL="0" indent="0">
              <a:buNone/>
            </a:pPr>
            <a:r>
              <a:rPr lang="es-ES" dirty="0"/>
              <a:t>· Procedimientos restringidos </a:t>
            </a:r>
          </a:p>
          <a:p>
            <a:pPr marL="0" indent="0">
              <a:buNone/>
            </a:pPr>
            <a:r>
              <a:rPr lang="es-ES" dirty="0"/>
              <a:t>· Procedimientos negociados sin publicación previa de un anuncio de licitación</a:t>
            </a:r>
          </a:p>
        </p:txBody>
      </p:sp>
      <p:sp>
        <p:nvSpPr>
          <p:cNvPr id="3" name="Title 2"/>
          <p:cNvSpPr>
            <a:spLocks noGrp="1"/>
          </p:cNvSpPr>
          <p:nvPr>
            <p:ph type="title"/>
          </p:nvPr>
        </p:nvSpPr>
        <p:spPr/>
        <p:txBody>
          <a:bodyPr/>
          <a:lstStyle/>
          <a:p>
            <a:r>
              <a:rPr lang="en-IE" dirty="0" err="1"/>
              <a:t>eSubmission</a:t>
            </a:r>
            <a:r>
              <a:rPr lang="en-IE" dirty="0"/>
              <a:t> </a:t>
            </a:r>
            <a:r>
              <a:rPr lang="en-IE" sz="2000" dirty="0" err="1"/>
              <a:t>accesible</a:t>
            </a:r>
            <a:r>
              <a:rPr lang="en-IE" sz="2000" dirty="0"/>
              <a:t> via «Funding and Tenders Opportunities» (F&amp;T portal)</a:t>
            </a:r>
            <a:endParaRPr lang="es-ES" sz="2000" dirty="0"/>
          </a:p>
        </p:txBody>
      </p:sp>
      <p:sp>
        <p:nvSpPr>
          <p:cNvPr id="4" name="TextBox 3"/>
          <p:cNvSpPr txBox="1"/>
          <p:nvPr/>
        </p:nvSpPr>
        <p:spPr>
          <a:xfrm>
            <a:off x="970722" y="5951715"/>
            <a:ext cx="4224233" cy="369332"/>
          </a:xfrm>
          <a:prstGeom prst="rect">
            <a:avLst/>
          </a:prstGeom>
          <a:noFill/>
        </p:spPr>
        <p:txBody>
          <a:bodyPr wrap="none" rtlCol="0">
            <a:spAutoFit/>
          </a:bodyPr>
          <a:lstStyle/>
          <a:p>
            <a:r>
              <a:rPr lang="es-ES" dirty="0">
                <a:solidFill>
                  <a:srgbClr val="FF0000"/>
                </a:solidFill>
              </a:rPr>
              <a:t>Entrada en vigor: primer trimestre 2022</a:t>
            </a:r>
          </a:p>
        </p:txBody>
      </p:sp>
    </p:spTree>
    <p:extLst>
      <p:ext uri="{BB962C8B-B14F-4D97-AF65-F5344CB8AC3E}">
        <p14:creationId xmlns:p14="http://schemas.microsoft.com/office/powerpoint/2010/main" val="2634558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3610" y="1322435"/>
            <a:ext cx="10905699" cy="4607638"/>
          </a:xfrm>
        </p:spPr>
        <p:txBody>
          <a:bodyPr/>
          <a:lstStyle/>
          <a:p>
            <a:r>
              <a:rPr lang="es-ES" sz="2000" dirty="0"/>
              <a:t>Solicitud de participación u oferta. Los operadores económicos deberán inscribirse en el registro en línea de la Comisión Europea </a:t>
            </a:r>
            <a:r>
              <a:rPr lang="es-ES" sz="2000" dirty="0">
                <a:hlinkClick r:id="rId2"/>
              </a:rPr>
              <a:t>Registro de participantes </a:t>
            </a:r>
            <a:r>
              <a:rPr lang="es-ES" sz="2000" dirty="0"/>
              <a:t>- un registro en línea de organizaciones que participan en las convocatorias de licitaciones o propuestas de la UE. </a:t>
            </a:r>
          </a:p>
          <a:p>
            <a:pPr marL="0" indent="0">
              <a:buNone/>
            </a:pPr>
            <a:r>
              <a:rPr lang="es-ES" sz="2000" dirty="0"/>
              <a:t>En el caso de consorcios, las solicitudes de participación deberán hacerse a través de una presentación en grupo que requiere que cada miembro del grupo se inscriba en el registro de participantes. </a:t>
            </a:r>
          </a:p>
          <a:p>
            <a:pPr marL="0" indent="0">
              <a:buNone/>
            </a:pPr>
            <a:r>
              <a:rPr lang="es-ES" sz="2000" dirty="0"/>
              <a:t>Al inscribirse, cada organización obtiene un código de identificación de participante (PIC, número de nueve dígitos), que sirve de identificador único en el citado registro. Los operadores económicos que ya estén inscritos en el registro de participantes deberán utilizar de nuevo los PIC de que dispongan cuando preparen las ofertas en </a:t>
            </a:r>
            <a:r>
              <a:rPr lang="es-ES" sz="2000" dirty="0" err="1"/>
              <a:t>eSubmission</a:t>
            </a:r>
            <a:r>
              <a:rPr lang="es-ES" sz="2000" dirty="0"/>
              <a:t>.</a:t>
            </a:r>
          </a:p>
          <a:p>
            <a:r>
              <a:rPr lang="es-ES" sz="2000" dirty="0"/>
              <a:t>Contratos en curso. Las </a:t>
            </a:r>
            <a:r>
              <a:rPr lang="es-ES" sz="2000" dirty="0" err="1"/>
              <a:t>DGs</a:t>
            </a:r>
            <a:r>
              <a:rPr lang="es-ES" sz="2000" dirty="0"/>
              <a:t> INTPA, DG NEAR y el FPI están en proceso de migración de la gestión de sus contratos a un portal en línea. El PIC será esencial para gestionar los contratos en curso.</a:t>
            </a:r>
          </a:p>
          <a:p>
            <a:pPr marL="0" indent="0">
              <a:buNone/>
            </a:pPr>
            <a:endParaRPr lang="es-ES" sz="2000" dirty="0"/>
          </a:p>
        </p:txBody>
      </p:sp>
      <p:sp>
        <p:nvSpPr>
          <p:cNvPr id="3" name="Title 2"/>
          <p:cNvSpPr>
            <a:spLocks noGrp="1"/>
          </p:cNvSpPr>
          <p:nvPr>
            <p:ph type="title"/>
          </p:nvPr>
        </p:nvSpPr>
        <p:spPr/>
        <p:txBody>
          <a:bodyPr/>
          <a:lstStyle/>
          <a:p>
            <a:r>
              <a:rPr lang="en-IE" dirty="0" err="1"/>
              <a:t>eSubmission</a:t>
            </a:r>
            <a:r>
              <a:rPr lang="en-IE" dirty="0"/>
              <a:t> – PIC registration</a:t>
            </a:r>
            <a:endParaRPr lang="es-ES" dirty="0"/>
          </a:p>
        </p:txBody>
      </p:sp>
    </p:spTree>
    <p:extLst>
      <p:ext uri="{BB962C8B-B14F-4D97-AF65-F5344CB8AC3E}">
        <p14:creationId xmlns:p14="http://schemas.microsoft.com/office/powerpoint/2010/main" val="3721214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6189" y="1166779"/>
            <a:ext cx="10905699" cy="5140919"/>
          </a:xfrm>
        </p:spPr>
        <p:txBody>
          <a:bodyPr/>
          <a:lstStyle/>
          <a:p>
            <a:pPr marL="0" indent="0">
              <a:buNone/>
            </a:pPr>
            <a:r>
              <a:rPr lang="es-ES" sz="2000" dirty="0"/>
              <a:t>Corresponde al órgano de contratación solicitar la validación jurídica y financiera de los datos (validación PIC) de cualquier organización que presente una solicitud a través de </a:t>
            </a:r>
            <a:r>
              <a:rPr lang="es-ES" sz="2000" dirty="0" err="1"/>
              <a:t>eSubmission</a:t>
            </a:r>
            <a:r>
              <a:rPr lang="es-ES" sz="2000" dirty="0"/>
              <a:t>.</a:t>
            </a:r>
          </a:p>
          <a:p>
            <a:pPr marL="0" indent="0">
              <a:buNone/>
            </a:pPr>
            <a:r>
              <a:rPr lang="es-ES" sz="2000" dirty="0"/>
              <a:t>Los servicios de validación de la Agencia Ejecutiva europea de Investigación (REA) validaran el PIC. La solicitud de documentos justificativos no implica en modo alguno que la organización haya sido seleccionada en un procedimiento de contratación. Todas las comunicaciones con los servicios de validación de la UE de REA se realizarán a través del portal F&amp;T.</a:t>
            </a:r>
          </a:p>
          <a:p>
            <a:pPr marL="0" indent="0">
              <a:buNone/>
            </a:pPr>
            <a:r>
              <a:rPr lang="es-ES" sz="2000" dirty="0"/>
              <a:t>Elementos esenciales para la validación del PIC:</a:t>
            </a:r>
          </a:p>
          <a:p>
            <a:pPr marL="457200" indent="-457200">
              <a:spcAft>
                <a:spcPts val="0"/>
              </a:spcAft>
              <a:buFont typeface="+mj-lt"/>
              <a:buAutoNum type="alphaLcParenR"/>
            </a:pPr>
            <a:r>
              <a:rPr lang="es-ES" sz="2000" dirty="0"/>
              <a:t>Verificación de la existencia legal de la entidad;</a:t>
            </a:r>
          </a:p>
          <a:p>
            <a:pPr marL="457200" indent="-457200">
              <a:spcAft>
                <a:spcPts val="0"/>
              </a:spcAft>
              <a:buFont typeface="+mj-lt"/>
              <a:buAutoNum type="alphaLcParenR"/>
            </a:pPr>
            <a:r>
              <a:rPr lang="es-ES" sz="2000" dirty="0"/>
              <a:t>Validación del ‘legal </a:t>
            </a:r>
            <a:r>
              <a:rPr lang="es-ES" sz="2000" dirty="0" err="1"/>
              <a:t>entity</a:t>
            </a:r>
            <a:r>
              <a:rPr lang="es-ES" sz="2000" dirty="0"/>
              <a:t> </a:t>
            </a:r>
            <a:r>
              <a:rPr lang="es-ES" sz="2000" dirty="0" err="1"/>
              <a:t>appointed</a:t>
            </a:r>
            <a:r>
              <a:rPr lang="es-ES" sz="2000" dirty="0"/>
              <a:t> </a:t>
            </a:r>
            <a:r>
              <a:rPr lang="es-ES" sz="2000" dirty="0" err="1"/>
              <a:t>representative</a:t>
            </a:r>
            <a:r>
              <a:rPr lang="es-ES" sz="2000" dirty="0"/>
              <a:t> (LEAR)’;</a:t>
            </a:r>
          </a:p>
          <a:p>
            <a:pPr marL="457200" indent="-457200">
              <a:spcAft>
                <a:spcPts val="0"/>
              </a:spcAft>
              <a:buFont typeface="+mj-lt"/>
              <a:buAutoNum type="alphaLcParenR"/>
            </a:pPr>
            <a:r>
              <a:rPr lang="es-ES" sz="2000" dirty="0"/>
              <a:t>Validación de la cuenta bancaria;</a:t>
            </a:r>
          </a:p>
          <a:p>
            <a:pPr marL="457200" indent="-457200">
              <a:spcAft>
                <a:spcPts val="0"/>
              </a:spcAft>
              <a:buFont typeface="+mj-lt"/>
              <a:buAutoNum type="alphaLcParenR"/>
            </a:pPr>
            <a:r>
              <a:rPr lang="es-ES" sz="2000" dirty="0"/>
              <a:t>(Validación de la capacidad financiera: opcional).</a:t>
            </a:r>
          </a:p>
          <a:p>
            <a:pPr marL="0" indent="0">
              <a:spcAft>
                <a:spcPts val="0"/>
              </a:spcAft>
              <a:buNone/>
            </a:pPr>
            <a:endParaRPr lang="es-ES" sz="1600" dirty="0">
              <a:solidFill>
                <a:srgbClr val="FF0000"/>
              </a:solidFill>
            </a:endParaRPr>
          </a:p>
          <a:p>
            <a:pPr marL="0" indent="0">
              <a:spcAft>
                <a:spcPts val="0"/>
              </a:spcAft>
              <a:buNone/>
            </a:pPr>
            <a:r>
              <a:rPr lang="es-ES" sz="1400" dirty="0">
                <a:solidFill>
                  <a:srgbClr val="FF0000"/>
                </a:solidFill>
              </a:rPr>
              <a:t>Atención</a:t>
            </a:r>
            <a:r>
              <a:rPr lang="es-ES" sz="1400" dirty="0"/>
              <a:t>: los documentos presentados durante el procedimiento pueden solaparse con los solicitados por REA. La entidad solo tendrá que facilitar los documentos una vez a REA. Cuando se valide su PIC, puede reutilizarlo para cualquier oportunidad de financiación de la UE.</a:t>
            </a:r>
          </a:p>
        </p:txBody>
      </p:sp>
      <p:sp>
        <p:nvSpPr>
          <p:cNvPr id="3" name="Title 2"/>
          <p:cNvSpPr>
            <a:spLocks noGrp="1"/>
          </p:cNvSpPr>
          <p:nvPr>
            <p:ph type="title"/>
          </p:nvPr>
        </p:nvSpPr>
        <p:spPr/>
        <p:txBody>
          <a:bodyPr/>
          <a:lstStyle/>
          <a:p>
            <a:r>
              <a:rPr lang="en-IE" dirty="0" err="1"/>
              <a:t>eSubmission</a:t>
            </a:r>
            <a:r>
              <a:rPr lang="en-IE" dirty="0"/>
              <a:t> – PIC validation</a:t>
            </a:r>
            <a:endParaRPr lang="es-ES" dirty="0"/>
          </a:p>
        </p:txBody>
      </p:sp>
    </p:spTree>
    <p:extLst>
      <p:ext uri="{BB962C8B-B14F-4D97-AF65-F5344CB8AC3E}">
        <p14:creationId xmlns:p14="http://schemas.microsoft.com/office/powerpoint/2010/main" val="760457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544272"/>
            <a:ext cx="10905699" cy="3881904"/>
          </a:xfrm>
        </p:spPr>
        <p:txBody>
          <a:bodyPr/>
          <a:lstStyle/>
          <a:p>
            <a:pPr marL="0" indent="0">
              <a:buNone/>
            </a:pPr>
            <a:r>
              <a:rPr lang="es-ES" sz="1800" dirty="0"/>
              <a:t>La firma electrónica cualificada (QES) es una norma que procede del Reglamento </a:t>
            </a:r>
            <a:r>
              <a:rPr lang="es-ES" sz="1800" dirty="0" err="1"/>
              <a:t>eIDAS</a:t>
            </a:r>
            <a:r>
              <a:rPr lang="es-ES" sz="1800" dirty="0"/>
              <a:t> [Reglamento (UE) n.º 910/2014144] y está reconocida como equivalente digital a la firma manuscrita (también conocida como «tinta azul») en todos los Estados miembros de la UE.</a:t>
            </a:r>
          </a:p>
          <a:p>
            <a:pPr marL="0" indent="0">
              <a:buNone/>
            </a:pPr>
            <a:r>
              <a:rPr lang="es-ES" sz="1800" dirty="0"/>
              <a:t>Para asegurarse de que utiliza una firma electrónica cualificada conforme con el Reglamento </a:t>
            </a:r>
            <a:r>
              <a:rPr lang="es-ES" sz="1800" dirty="0" err="1"/>
              <a:t>eIDAS</a:t>
            </a:r>
            <a:r>
              <a:rPr lang="es-ES" sz="1800" dirty="0"/>
              <a:t>, debe verificar que tanto el </a:t>
            </a:r>
            <a:r>
              <a:rPr lang="es-ES" sz="1800" u="sng" dirty="0"/>
              <a:t>proveedor de servicios </a:t>
            </a:r>
            <a:r>
              <a:rPr lang="es-ES" sz="1800" dirty="0"/>
              <a:t>como</a:t>
            </a:r>
            <a:r>
              <a:rPr lang="es-ES" sz="1800" u="sng" dirty="0"/>
              <a:t> el servicio utilizado para la generación de certificados cualificados</a:t>
            </a:r>
            <a:r>
              <a:rPr lang="es-ES" sz="1800" dirty="0"/>
              <a:t> están incluidos en la lista de confianza de la UE. </a:t>
            </a:r>
          </a:p>
          <a:p>
            <a:pPr marL="0" indent="0">
              <a:buNone/>
            </a:pPr>
            <a:r>
              <a:rPr lang="es-ES" sz="1800" dirty="0"/>
              <a:t>Compruebe la validez de su certificado con una de estas herramientas:</a:t>
            </a:r>
          </a:p>
          <a:p>
            <a:pPr>
              <a:spcAft>
                <a:spcPts val="0"/>
              </a:spcAft>
            </a:pPr>
            <a:r>
              <a:rPr lang="es-ES" sz="1800" dirty="0"/>
              <a:t>Herramienta de validación DSS </a:t>
            </a:r>
            <a:r>
              <a:rPr lang="es-ES" sz="1800" dirty="0" err="1"/>
              <a:t>Demonstration</a:t>
            </a:r>
            <a:r>
              <a:rPr lang="es-ES" sz="1800" dirty="0"/>
              <a:t>, disponible en </a:t>
            </a:r>
            <a:r>
              <a:rPr lang="es-ES" sz="1800" dirty="0">
                <a:hlinkClick r:id="rId2"/>
              </a:rPr>
              <a:t>https://ec.europa.eu/cefdigital/DSS/webapp-demo/validation</a:t>
            </a:r>
            <a:r>
              <a:rPr lang="es-ES" sz="1800" dirty="0"/>
              <a:t>, para comprobar la validez de un certificado indicando el número y el tipo de firmas válidas en un documento. </a:t>
            </a:r>
          </a:p>
          <a:p>
            <a:pPr>
              <a:spcAft>
                <a:spcPts val="0"/>
              </a:spcAft>
            </a:pPr>
            <a:r>
              <a:rPr lang="es-ES" sz="1800" dirty="0"/>
              <a:t>Adobe Acrobat Reader: </a:t>
            </a:r>
            <a:r>
              <a:rPr lang="es-ES" sz="1800" dirty="0">
                <a:hlinkClick r:id="rId3"/>
              </a:rPr>
              <a:t>https://helpx.adobe.com/es/acrobat/using/validating-digital-signatures.html</a:t>
            </a:r>
            <a:endParaRPr lang="es-ES" sz="1800" dirty="0"/>
          </a:p>
          <a:p>
            <a:pPr>
              <a:spcAft>
                <a:spcPts val="0"/>
              </a:spcAft>
            </a:pPr>
            <a:r>
              <a:rPr lang="es-ES" sz="1800" dirty="0"/>
              <a:t>Puede consultar el navegador de las listas de confianza de la UE para comprobar si el proveedor de una firma electrónica y el servicio de confianza que presta forman parte de la lista de confianza de la Unión Europea: </a:t>
            </a:r>
            <a:r>
              <a:rPr lang="es-ES" sz="1800" dirty="0">
                <a:hlinkClick r:id="rId4"/>
              </a:rPr>
              <a:t>https://webgate.ec.europa.eu/tl-browser/#/</a:t>
            </a:r>
            <a:endParaRPr lang="es-ES" sz="1800" dirty="0"/>
          </a:p>
          <a:p>
            <a:pPr marL="0" indent="0">
              <a:buNone/>
            </a:pPr>
            <a:endParaRPr lang="es-ES" sz="1800" dirty="0"/>
          </a:p>
        </p:txBody>
      </p:sp>
      <p:sp>
        <p:nvSpPr>
          <p:cNvPr id="3" name="Title 2"/>
          <p:cNvSpPr>
            <a:spLocks noGrp="1"/>
          </p:cNvSpPr>
          <p:nvPr>
            <p:ph type="title"/>
          </p:nvPr>
        </p:nvSpPr>
        <p:spPr/>
        <p:txBody>
          <a:bodyPr/>
          <a:lstStyle/>
          <a:p>
            <a:r>
              <a:rPr lang="en-IE" dirty="0"/>
              <a:t>Firma </a:t>
            </a:r>
            <a:r>
              <a:rPr lang="en-IE" dirty="0" err="1"/>
              <a:t>electrónica</a:t>
            </a:r>
            <a:r>
              <a:rPr lang="en-IE" dirty="0"/>
              <a:t> </a:t>
            </a:r>
            <a:r>
              <a:rPr lang="en-IE" dirty="0" err="1"/>
              <a:t>cualificada</a:t>
            </a:r>
            <a:r>
              <a:rPr lang="en-IE" dirty="0"/>
              <a:t> (QES)</a:t>
            </a:r>
            <a:endParaRPr lang="es-ES" dirty="0"/>
          </a:p>
        </p:txBody>
      </p:sp>
    </p:spTree>
    <p:extLst>
      <p:ext uri="{BB962C8B-B14F-4D97-AF65-F5344CB8AC3E}">
        <p14:creationId xmlns:p14="http://schemas.microsoft.com/office/powerpoint/2010/main" val="1326289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s-ES" dirty="0"/>
          </a:p>
          <a:p>
            <a:pPr marL="0" indent="0">
              <a:buNone/>
            </a:pPr>
            <a:r>
              <a:rPr lang="es-ES" dirty="0"/>
              <a:t>Los expertos son personal del contratista, sin importar la relación contractual que exista con el contratista.</a:t>
            </a:r>
          </a:p>
          <a:p>
            <a:pPr marL="0" indent="0">
              <a:buNone/>
            </a:pPr>
            <a:r>
              <a:rPr lang="es-ES" dirty="0"/>
              <a:t>Si los expertos no están directamente contratados o empleados por el contratista, sino a través de un tercero, se aclara que éste es un subcontratista (sujeto a todas las obligaciones definidas en el artículo 4 de las condiciones generales del contrato de servicios).</a:t>
            </a:r>
          </a:p>
          <a:p>
            <a:pPr marL="0" indent="0">
              <a:buNone/>
            </a:pPr>
            <a:r>
              <a:rPr lang="es-ES" dirty="0"/>
              <a:t>Consulte los anexos </a:t>
            </a:r>
            <a:r>
              <a:rPr lang="en-IE" dirty="0"/>
              <a:t>b8b b8e, b8d y b8o7.</a:t>
            </a:r>
            <a:endParaRPr lang="es-ES" dirty="0"/>
          </a:p>
        </p:txBody>
      </p:sp>
      <p:sp>
        <p:nvSpPr>
          <p:cNvPr id="3" name="Title 2"/>
          <p:cNvSpPr>
            <a:spLocks noGrp="1"/>
          </p:cNvSpPr>
          <p:nvPr>
            <p:ph type="title"/>
          </p:nvPr>
        </p:nvSpPr>
        <p:spPr>
          <a:xfrm>
            <a:off x="1033248" y="764656"/>
            <a:ext cx="10515600" cy="782357"/>
          </a:xfrm>
        </p:spPr>
        <p:txBody>
          <a:bodyPr/>
          <a:lstStyle/>
          <a:p>
            <a:r>
              <a:rPr lang="es-ES" dirty="0"/>
              <a:t>Aclaración del estatus de los expertos en los contratos de servicios</a:t>
            </a:r>
          </a:p>
        </p:txBody>
      </p:sp>
    </p:spTree>
    <p:extLst>
      <p:ext uri="{BB962C8B-B14F-4D97-AF65-F5344CB8AC3E}">
        <p14:creationId xmlns:p14="http://schemas.microsoft.com/office/powerpoint/2010/main" val="108976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6298" y="2480109"/>
            <a:ext cx="10676038" cy="2387600"/>
          </a:xfrm>
        </p:spPr>
        <p:txBody>
          <a:bodyPr/>
          <a:lstStyle/>
          <a:p>
            <a:r>
              <a:rPr lang="en-GB" dirty="0"/>
              <a:t>1. </a:t>
            </a:r>
            <a:r>
              <a:rPr lang="es-ES" dirty="0"/>
              <a:t>Introducción</a:t>
            </a:r>
            <a:br>
              <a:rPr lang="en-GB" dirty="0"/>
            </a:br>
            <a:r>
              <a:rPr lang="en-GB" dirty="0"/>
              <a:t>2. </a:t>
            </a:r>
            <a:r>
              <a:rPr lang="en-GB" dirty="0" err="1"/>
              <a:t>Elementos</a:t>
            </a:r>
            <a:r>
              <a:rPr lang="en-GB" dirty="0"/>
              <a:t> </a:t>
            </a:r>
            <a:r>
              <a:rPr lang="en-GB" dirty="0" err="1"/>
              <a:t>prácticos</a:t>
            </a:r>
            <a:br>
              <a:rPr lang="en-GB" dirty="0"/>
            </a:br>
            <a:r>
              <a:rPr lang="en-GB" dirty="0"/>
              <a:t>3. </a:t>
            </a:r>
            <a:r>
              <a:rPr lang="en-GB" dirty="0" err="1"/>
              <a:t>Principales</a:t>
            </a:r>
            <a:r>
              <a:rPr lang="en-GB" dirty="0"/>
              <a:t> </a:t>
            </a:r>
            <a:r>
              <a:rPr lang="en-GB" dirty="0" err="1"/>
              <a:t>novedades</a:t>
            </a:r>
            <a:br>
              <a:rPr lang="en-GB" dirty="0"/>
            </a:br>
            <a:r>
              <a:rPr lang="en-GB" dirty="0"/>
              <a:t>4. Q&amp;A</a:t>
            </a:r>
          </a:p>
        </p:txBody>
      </p:sp>
    </p:spTree>
    <p:extLst>
      <p:ext uri="{BB962C8B-B14F-4D97-AF65-F5344CB8AC3E}">
        <p14:creationId xmlns:p14="http://schemas.microsoft.com/office/powerpoint/2010/main" val="1658662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489" y="1379854"/>
            <a:ext cx="10905699" cy="4860926"/>
          </a:xfrm>
        </p:spPr>
        <p:txBody>
          <a:bodyPr/>
          <a:lstStyle/>
          <a:p>
            <a:pPr marL="0" indent="0">
              <a:buNone/>
            </a:pPr>
            <a:r>
              <a:rPr lang="es-ES" dirty="0"/>
              <a:t>En los procedimientos restringidos y abiertos, estos documentos justificativos serán solicitados a los licitadores en la fase de evaluación y los verificará el órgano de contratación </a:t>
            </a:r>
            <a:r>
              <a:rPr lang="es-ES" u="sng" dirty="0"/>
              <a:t>antes de la adjudicación </a:t>
            </a:r>
            <a:r>
              <a:rPr lang="es-ES" dirty="0"/>
              <a:t>del contrato al posible adjudicatario.</a:t>
            </a:r>
          </a:p>
          <a:p>
            <a:r>
              <a:rPr lang="es-ES" sz="1800" dirty="0"/>
              <a:t>En el caso de los procedimientos de adjudicación de </a:t>
            </a:r>
            <a:r>
              <a:rPr lang="es-ES" sz="1800" u="sng" dirty="0"/>
              <a:t>servicios</a:t>
            </a:r>
            <a:r>
              <a:rPr lang="es-ES" sz="1800" dirty="0"/>
              <a:t>, las pruebas documentales de la capacidad financiera y económica, así como de la capacidad técnica y profesional con arreglo a los criterios de selección especificados en la información adicional sobre el anuncio de licitación (anexo A5f) deberán presentarse en la fase de evaluación, a petición del órgano de contratación. </a:t>
            </a:r>
          </a:p>
          <a:p>
            <a:r>
              <a:rPr lang="es-ES" sz="1800" dirty="0"/>
              <a:t>En lo que se refiere a los contratos de </a:t>
            </a:r>
            <a:r>
              <a:rPr lang="es-ES" sz="1800" u="sng" dirty="0"/>
              <a:t>suministros</a:t>
            </a:r>
            <a:r>
              <a:rPr lang="es-ES" sz="1800" dirty="0"/>
              <a:t>, solo los adjudicatarios deberán facilitar pruebas documentales para corroborar la información presentada en la oferta antes de la adjudicación del contrato. </a:t>
            </a:r>
          </a:p>
          <a:p>
            <a:r>
              <a:rPr lang="es-ES" sz="1800" dirty="0"/>
              <a:t>En el caso de los contratos de </a:t>
            </a:r>
            <a:r>
              <a:rPr lang="es-ES" sz="1800" u="sng" dirty="0"/>
              <a:t>obras</a:t>
            </a:r>
            <a:r>
              <a:rPr lang="es-ES" sz="1800" dirty="0"/>
              <a:t>, sin embargo, las pruebas documentales deberán presentarse según lo dispuesto en el expediente de licitación. </a:t>
            </a:r>
          </a:p>
        </p:txBody>
      </p:sp>
      <p:sp>
        <p:nvSpPr>
          <p:cNvPr id="3" name="Title 2"/>
          <p:cNvSpPr>
            <a:spLocks noGrp="1"/>
          </p:cNvSpPr>
          <p:nvPr>
            <p:ph type="title"/>
          </p:nvPr>
        </p:nvSpPr>
        <p:spPr/>
        <p:txBody>
          <a:bodyPr/>
          <a:lstStyle/>
          <a:p>
            <a:r>
              <a:rPr lang="es-ES" dirty="0"/>
              <a:t>Documentos justificativos</a:t>
            </a:r>
          </a:p>
        </p:txBody>
      </p:sp>
    </p:spTree>
    <p:extLst>
      <p:ext uri="{BB962C8B-B14F-4D97-AF65-F5344CB8AC3E}">
        <p14:creationId xmlns:p14="http://schemas.microsoft.com/office/powerpoint/2010/main" val="4131662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0"/>
              </a:spcAft>
              <a:buFontTx/>
              <a:buNone/>
              <a:defRPr/>
            </a:pPr>
            <a:r>
              <a:rPr lang="es-ES" sz="2000" dirty="0"/>
              <a:t>Grupos LinkedIn para consultorías (no respaldados/avalados por la UE):</a:t>
            </a:r>
          </a:p>
          <a:p>
            <a:pPr marL="0" indent="0">
              <a:spcAft>
                <a:spcPts val="0"/>
              </a:spcAft>
              <a:buFontTx/>
              <a:buNone/>
              <a:defRPr/>
            </a:pPr>
            <a:br>
              <a:rPr lang="en-GB" sz="2000" dirty="0"/>
            </a:br>
            <a:r>
              <a:rPr lang="en-GB" sz="2000" dirty="0"/>
              <a:t>1. EC-</a:t>
            </a:r>
            <a:r>
              <a:rPr lang="en-GB" sz="2000" dirty="0" err="1"/>
              <a:t>EuropeAid</a:t>
            </a:r>
            <a:r>
              <a:rPr lang="en-GB" sz="2000" dirty="0"/>
              <a:t>-Framework-Contracts-Projects</a:t>
            </a:r>
          </a:p>
          <a:p>
            <a:pPr marL="0" indent="0">
              <a:spcAft>
                <a:spcPts val="0"/>
              </a:spcAft>
              <a:buFontTx/>
              <a:buNone/>
              <a:defRPr/>
            </a:pPr>
            <a:r>
              <a:rPr lang="en-GB" sz="2000" dirty="0">
                <a:hlinkClick r:id="rId2"/>
              </a:rPr>
              <a:t>https://www.linkedin.com/groups/2953810</a:t>
            </a:r>
            <a:endParaRPr lang="en-GB" sz="2000" dirty="0"/>
          </a:p>
          <a:p>
            <a:pPr marL="0" indent="0">
              <a:spcAft>
                <a:spcPts val="0"/>
              </a:spcAft>
              <a:buFontTx/>
              <a:buNone/>
              <a:defRPr/>
            </a:pPr>
            <a:br>
              <a:rPr lang="en-GB" sz="2000" dirty="0"/>
            </a:br>
            <a:r>
              <a:rPr lang="en-GB" sz="2000" dirty="0"/>
              <a:t>2. Technical Assistance Consultancy Network; EU, </a:t>
            </a:r>
            <a:r>
              <a:rPr lang="en-GB" sz="2000" dirty="0" err="1"/>
              <a:t>Worldbank</a:t>
            </a:r>
            <a:r>
              <a:rPr lang="en-GB" sz="2000" dirty="0"/>
              <a:t>, Calls, Grants, International Development</a:t>
            </a:r>
          </a:p>
          <a:p>
            <a:pPr marL="0" indent="0">
              <a:spcAft>
                <a:spcPts val="0"/>
              </a:spcAft>
              <a:buFontTx/>
              <a:buNone/>
              <a:defRPr/>
            </a:pPr>
            <a:r>
              <a:rPr lang="en-GB" sz="2000" dirty="0">
                <a:hlinkClick r:id="rId3"/>
              </a:rPr>
              <a:t>https://www.linkedin.com/groups/82619/profile</a:t>
            </a:r>
            <a:endParaRPr lang="en-GB" sz="2000" dirty="0"/>
          </a:p>
          <a:p>
            <a:pPr marL="0" indent="0">
              <a:spcAft>
                <a:spcPts val="0"/>
              </a:spcAft>
              <a:buFontTx/>
              <a:buNone/>
              <a:defRPr/>
            </a:pPr>
            <a:r>
              <a:rPr lang="en-GB" sz="2000" dirty="0"/>
              <a:t> </a:t>
            </a:r>
          </a:p>
          <a:p>
            <a:pPr marL="0" indent="0">
              <a:spcAft>
                <a:spcPts val="0"/>
              </a:spcAft>
              <a:buFontTx/>
              <a:buNone/>
              <a:defRPr/>
            </a:pPr>
            <a:r>
              <a:rPr lang="en-GB" sz="2000" dirty="0"/>
              <a:t>3. </a:t>
            </a:r>
            <a:r>
              <a:rPr lang="en-GB" sz="2000" dirty="0" err="1"/>
              <a:t>Platforma</a:t>
            </a:r>
            <a:r>
              <a:rPr lang="en-GB" sz="2000" dirty="0"/>
              <a:t> (European local and regional authorities in development): </a:t>
            </a:r>
            <a:r>
              <a:rPr lang="en-GB" sz="2000" u="sng" dirty="0">
                <a:hlinkClick r:id="rId4"/>
              </a:rPr>
              <a:t>http://www.platforma-dev.eu/</a:t>
            </a:r>
            <a:r>
              <a:rPr lang="en-GB" sz="2000" u="sng" dirty="0"/>
              <a:t> </a:t>
            </a:r>
            <a:endParaRPr lang="en-GB" sz="2000" dirty="0"/>
          </a:p>
          <a:p>
            <a:endParaRPr lang="es-ES" dirty="0"/>
          </a:p>
        </p:txBody>
      </p:sp>
      <p:sp>
        <p:nvSpPr>
          <p:cNvPr id="3" name="Title 2"/>
          <p:cNvSpPr>
            <a:spLocks noGrp="1"/>
          </p:cNvSpPr>
          <p:nvPr>
            <p:ph type="title"/>
          </p:nvPr>
        </p:nvSpPr>
        <p:spPr/>
        <p:txBody>
          <a:bodyPr/>
          <a:lstStyle/>
          <a:p>
            <a:r>
              <a:rPr lang="es-ES" dirty="0"/>
              <a:t>Consejos</a:t>
            </a:r>
          </a:p>
        </p:txBody>
      </p:sp>
    </p:spTree>
    <p:extLst>
      <p:ext uri="{BB962C8B-B14F-4D97-AF65-F5344CB8AC3E}">
        <p14:creationId xmlns:p14="http://schemas.microsoft.com/office/powerpoint/2010/main" val="301910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919288" y="404814"/>
            <a:ext cx="4464050" cy="5788025"/>
          </a:xfrm>
          <a:prstGeom prst="rect">
            <a:avLst/>
          </a:prstGeom>
          <a:noFill/>
          <a:ln>
            <a:noFill/>
          </a:ln>
          <a:effectLst/>
          <a:extLst>
            <a:ext uri="{909E8E84-426E-40DD-AFC4-6F175D3DCCD1}">
              <a14:hiddenFill xmlns:a14="http://schemas.microsoft.com/office/drawing/2010/main">
                <a:solidFill>
                  <a:srgbClr val="103C7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eaLnBrk="1" hangingPunct="1">
              <a:spcBef>
                <a:spcPct val="50000"/>
              </a:spcBef>
              <a:defRPr/>
            </a:pPr>
            <a:r>
              <a:rPr lang="sv-SE" sz="37000" b="1" dirty="0">
                <a:solidFill>
                  <a:srgbClr val="C0C0C0"/>
                </a:solidFill>
                <a:effectLst>
                  <a:outerShdw blurRad="38100" dist="38100" dir="2700000" algn="tl">
                    <a:srgbClr val="000000">
                      <a:alpha val="43137"/>
                    </a:srgbClr>
                  </a:outerShdw>
                </a:effectLst>
                <a:latin typeface="Verdana" charset="0"/>
                <a:ea typeface="ＭＳ Ｐゴシック" charset="0"/>
              </a:rPr>
              <a:t>4</a:t>
            </a:r>
            <a:endParaRPr lang="en-GB" sz="37000" b="1" dirty="0">
              <a:solidFill>
                <a:srgbClr val="C0C0C0"/>
              </a:solidFill>
              <a:effectLst>
                <a:outerShdw blurRad="38100" dist="38100" dir="2700000" algn="tl">
                  <a:srgbClr val="000000">
                    <a:alpha val="43137"/>
                  </a:srgbClr>
                </a:outerShdw>
              </a:effectLst>
              <a:latin typeface="Verdana" charset="0"/>
              <a:ea typeface="ＭＳ Ｐゴシック" charset="0"/>
            </a:endParaRPr>
          </a:p>
        </p:txBody>
      </p:sp>
      <p:sp>
        <p:nvSpPr>
          <p:cNvPr id="92163" name="Rectangle 3"/>
          <p:cNvSpPr>
            <a:spLocks noGrp="1" noChangeArrowheads="1"/>
          </p:cNvSpPr>
          <p:nvPr>
            <p:ph type="subTitle" idx="1"/>
          </p:nvPr>
        </p:nvSpPr>
        <p:spPr>
          <a:xfrm>
            <a:off x="5951539" y="2636839"/>
            <a:ext cx="5675950" cy="2692652"/>
          </a:xfrm>
        </p:spPr>
        <p:txBody>
          <a:bodyPr/>
          <a:lstStyle/>
          <a:p>
            <a:pPr>
              <a:buClrTx/>
              <a:defRPr/>
            </a:pPr>
            <a:r>
              <a:rPr lang="en-IE" sz="4400" dirty="0"/>
              <a:t>¿</a:t>
            </a:r>
            <a:r>
              <a:rPr lang="es-ES" sz="4300" dirty="0">
                <a:effectLst>
                  <a:outerShdw blurRad="38100" dist="38100" dir="2700000" algn="tl">
                    <a:srgbClr val="000000">
                      <a:alpha val="43137"/>
                    </a:srgbClr>
                  </a:outerShdw>
                </a:effectLst>
              </a:rPr>
              <a:t>Preguntas?</a:t>
            </a:r>
          </a:p>
        </p:txBody>
      </p:sp>
      <p:sp>
        <p:nvSpPr>
          <p:cNvPr id="33796" name="Slide Number Placeholder 1"/>
          <p:cNvSpPr>
            <a:spLocks noGrp="1"/>
          </p:cNvSpPr>
          <p:nvPr>
            <p:ph type="sldNum" sz="quarter" idx="12"/>
          </p:nvPr>
        </p:nvSpPr>
        <p:spPr>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97DCDEF3-CAD3-4967-99C5-FC2808BB2B3A}" type="slidenum">
              <a:rPr lang="en-GB" altLang="es-ES_tradnl" sz="1400" i="0">
                <a:solidFill>
                  <a:schemeClr val="bg1"/>
                </a:solidFill>
              </a:rPr>
              <a:pPr>
                <a:spcBef>
                  <a:spcPct val="0"/>
                </a:spcBef>
                <a:buClrTx/>
                <a:buFontTx/>
                <a:buNone/>
              </a:pPr>
              <a:t>22</a:t>
            </a:fld>
            <a:endParaRPr lang="en-GB" altLang="es-ES_tradnl" sz="1400" i="0">
              <a:solidFill>
                <a:schemeClr val="bg1"/>
              </a:solidFill>
            </a:endParaRPr>
          </a:p>
        </p:txBody>
      </p:sp>
    </p:spTree>
    <p:extLst>
      <p:ext uri="{BB962C8B-B14F-4D97-AF65-F5344CB8AC3E}">
        <p14:creationId xmlns:p14="http://schemas.microsoft.com/office/powerpoint/2010/main" val="33911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GRACIAS</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919288" y="404814"/>
            <a:ext cx="4464050" cy="5788025"/>
          </a:xfrm>
          <a:prstGeom prst="rect">
            <a:avLst/>
          </a:prstGeom>
          <a:noFill/>
          <a:ln>
            <a:noFill/>
          </a:ln>
          <a:effectLst/>
          <a:extLst>
            <a:ext uri="{909E8E84-426E-40DD-AFC4-6F175D3DCCD1}">
              <a14:hiddenFill xmlns:a14="http://schemas.microsoft.com/office/drawing/2010/main">
                <a:solidFill>
                  <a:srgbClr val="103C7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eaLnBrk="1" hangingPunct="1">
              <a:spcBef>
                <a:spcPct val="50000"/>
              </a:spcBef>
              <a:defRPr/>
            </a:pPr>
            <a:r>
              <a:rPr lang="sv-SE" sz="37000" b="1" dirty="0">
                <a:solidFill>
                  <a:srgbClr val="C0C0C0"/>
                </a:solidFill>
                <a:effectLst>
                  <a:outerShdw blurRad="38100" dist="38100" dir="2700000" algn="tl">
                    <a:srgbClr val="000000">
                      <a:alpha val="43137"/>
                    </a:srgbClr>
                  </a:outerShdw>
                </a:effectLst>
                <a:latin typeface="Verdana" charset="0"/>
                <a:ea typeface="ＭＳ Ｐゴシック" charset="0"/>
              </a:rPr>
              <a:t>1</a:t>
            </a:r>
            <a:endParaRPr lang="en-GB" sz="37000" b="1" dirty="0">
              <a:solidFill>
                <a:srgbClr val="C0C0C0"/>
              </a:solidFill>
              <a:effectLst>
                <a:outerShdw blurRad="38100" dist="38100" dir="2700000" algn="tl">
                  <a:srgbClr val="000000">
                    <a:alpha val="43137"/>
                  </a:srgbClr>
                </a:outerShdw>
              </a:effectLst>
              <a:latin typeface="Verdana" charset="0"/>
              <a:ea typeface="ＭＳ Ｐゴシック" charset="0"/>
            </a:endParaRPr>
          </a:p>
        </p:txBody>
      </p:sp>
      <p:sp>
        <p:nvSpPr>
          <p:cNvPr id="92163" name="Rectangle 3"/>
          <p:cNvSpPr>
            <a:spLocks noGrp="1" noChangeArrowheads="1"/>
          </p:cNvSpPr>
          <p:nvPr>
            <p:ph type="subTitle" idx="1"/>
          </p:nvPr>
        </p:nvSpPr>
        <p:spPr>
          <a:xfrm>
            <a:off x="5951539" y="2636839"/>
            <a:ext cx="4573587" cy="1081087"/>
          </a:xfrm>
        </p:spPr>
        <p:txBody>
          <a:bodyPr/>
          <a:lstStyle/>
          <a:p>
            <a:pPr eaLnBrk="1" hangingPunct="1">
              <a:buClrTx/>
              <a:defRPr/>
            </a:pPr>
            <a:r>
              <a:rPr lang="es-ES" sz="4300" dirty="0">
                <a:effectLst>
                  <a:outerShdw blurRad="38100" dist="38100" dir="2700000" algn="tl">
                    <a:srgbClr val="000000">
                      <a:alpha val="43137"/>
                    </a:srgbClr>
                  </a:outerShdw>
                </a:effectLst>
              </a:rPr>
              <a:t>Introducción</a:t>
            </a:r>
          </a:p>
        </p:txBody>
      </p:sp>
      <p:sp>
        <p:nvSpPr>
          <p:cNvPr id="33796" name="Slide Number Placeholder 1"/>
          <p:cNvSpPr>
            <a:spLocks noGrp="1"/>
          </p:cNvSpPr>
          <p:nvPr>
            <p:ph type="sldNum" sz="quarter" idx="12"/>
          </p:nvPr>
        </p:nvSpPr>
        <p:spPr>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97DCDEF3-CAD3-4967-99C5-FC2808BB2B3A}" type="slidenum">
              <a:rPr lang="en-GB" altLang="es-ES_tradnl" sz="1400" i="0">
                <a:solidFill>
                  <a:schemeClr val="bg1"/>
                </a:solidFill>
              </a:rPr>
              <a:pPr>
                <a:spcBef>
                  <a:spcPct val="0"/>
                </a:spcBef>
                <a:buClrTx/>
                <a:buFontTx/>
                <a:buNone/>
              </a:pPr>
              <a:t>3</a:t>
            </a:fld>
            <a:endParaRPr lang="en-GB" altLang="es-ES_tradnl" sz="1400" i="0">
              <a:solidFill>
                <a:schemeClr val="bg1"/>
              </a:solidFill>
            </a:endParaRPr>
          </a:p>
        </p:txBody>
      </p:sp>
    </p:spTree>
    <p:extLst>
      <p:ext uri="{BB962C8B-B14F-4D97-AF65-F5344CB8AC3E}">
        <p14:creationId xmlns:p14="http://schemas.microsoft.com/office/powerpoint/2010/main" val="688080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68218" y="1403610"/>
            <a:ext cx="10913667" cy="4596608"/>
          </a:xfrm>
        </p:spPr>
        <p:txBody>
          <a:bodyPr/>
          <a:lstStyle/>
          <a:p>
            <a:endParaRPr lang="es-ES" dirty="0"/>
          </a:p>
          <a:p>
            <a:r>
              <a:rPr lang="es-ES" sz="3200" dirty="0"/>
              <a:t>Guía Práctica sobre los procedimientos contractuales para las acciones exteriores de la Unión Europea (DG INTPA, DG NEAR &amp; FPI).</a:t>
            </a:r>
          </a:p>
          <a:p>
            <a:r>
              <a:rPr lang="es-ES" sz="3200" dirty="0"/>
              <a:t>Proporciona asistencia práctica en la preparación y ejecución de contratos públicos y de subvención en el ámbito de las acciones exteriores. </a:t>
            </a:r>
          </a:p>
          <a:p>
            <a:r>
              <a:rPr lang="es-ES" sz="3200" dirty="0"/>
              <a:t>Documento publico.</a:t>
            </a:r>
          </a:p>
          <a:p>
            <a:pPr marL="0" indent="0">
              <a:buNone/>
            </a:pPr>
            <a:endParaRPr lang="en-GB" sz="1800" dirty="0"/>
          </a:p>
        </p:txBody>
      </p:sp>
      <p:sp>
        <p:nvSpPr>
          <p:cNvPr id="4" name="Title 3"/>
          <p:cNvSpPr>
            <a:spLocks noGrp="1"/>
          </p:cNvSpPr>
          <p:nvPr>
            <p:ph type="title"/>
          </p:nvPr>
        </p:nvSpPr>
        <p:spPr/>
        <p:txBody>
          <a:bodyPr/>
          <a:lstStyle/>
          <a:p>
            <a:r>
              <a:rPr lang="en-IE" dirty="0"/>
              <a:t>¿</a:t>
            </a:r>
            <a:r>
              <a:rPr lang="en-GB" dirty="0"/>
              <a:t>Que </a:t>
            </a:r>
            <a:r>
              <a:rPr lang="en-GB" dirty="0" err="1"/>
              <a:t>es</a:t>
            </a:r>
            <a:r>
              <a:rPr lang="en-GB" dirty="0"/>
              <a:t> el PRAG?</a:t>
            </a:r>
          </a:p>
        </p:txBody>
      </p:sp>
      <p:pic>
        <p:nvPicPr>
          <p:cNvPr id="5" name="Picture 5" descr="Practical Guid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8104" y="482860"/>
            <a:ext cx="20161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25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65380" y="1455380"/>
            <a:ext cx="10550238" cy="4879974"/>
          </a:xfrm>
        </p:spPr>
        <p:txBody>
          <a:bodyPr/>
          <a:lstStyle/>
          <a:p>
            <a:r>
              <a:rPr lang="es-ES" sz="3200" dirty="0"/>
              <a:t>NO es aplicable </a:t>
            </a:r>
            <a:r>
              <a:rPr lang="es-ES" sz="2000" dirty="0"/>
              <a:t>(sección 1.2):</a:t>
            </a:r>
          </a:p>
          <a:p>
            <a:pPr marL="914400" lvl="1" indent="-457200">
              <a:buFont typeface="+mj-lt"/>
              <a:buAutoNum type="arabicPeriod"/>
            </a:pPr>
            <a:r>
              <a:rPr lang="es-ES" sz="2400" dirty="0"/>
              <a:t>para contratos en los que la Comisión Europea actúa como órgano de contratación por cuenta propia. Estos contratos están recogidos en otras guías (Vademécum), elaboradas por la Dirección General de Presupuestos (DG BUDG). </a:t>
            </a:r>
          </a:p>
          <a:p>
            <a:pPr marL="914400" lvl="1" indent="-457200">
              <a:buFont typeface="+mj-lt"/>
              <a:buAutoNum type="arabicPeriod"/>
            </a:pPr>
            <a:r>
              <a:rPr lang="es-ES" sz="2400" dirty="0"/>
              <a:t>para operaciones de protección civil y de ayuda humanitaria llevadas a cabo por la Dirección General de Protección Civil y Operaciones de Ayuda Humanitaria Europeas (DG ECHO). </a:t>
            </a:r>
          </a:p>
          <a:p>
            <a:pPr marL="914400" lvl="1" indent="-457200">
              <a:buFont typeface="+mj-lt"/>
              <a:buAutoNum type="arabicPeriod"/>
            </a:pPr>
            <a:r>
              <a:rPr lang="es-ES" sz="2400" dirty="0"/>
              <a:t>a organizaciones internacionales y los organismos nacionales con los que existe un acuerdo para el uso de sus propios procedimientos.</a:t>
            </a:r>
          </a:p>
          <a:p>
            <a:pPr marL="0" indent="0">
              <a:buNone/>
            </a:pPr>
            <a:endParaRPr lang="en-GB" dirty="0"/>
          </a:p>
        </p:txBody>
      </p:sp>
      <p:sp>
        <p:nvSpPr>
          <p:cNvPr id="5" name="Title 4"/>
          <p:cNvSpPr>
            <a:spLocks noGrp="1"/>
          </p:cNvSpPr>
          <p:nvPr>
            <p:ph type="title"/>
          </p:nvPr>
        </p:nvSpPr>
        <p:spPr/>
        <p:txBody>
          <a:bodyPr/>
          <a:lstStyle/>
          <a:p>
            <a:r>
              <a:rPr lang="en-IE" dirty="0"/>
              <a:t>¿</a:t>
            </a:r>
            <a:r>
              <a:rPr lang="en-GB" dirty="0"/>
              <a:t>Que </a:t>
            </a:r>
            <a:r>
              <a:rPr lang="en-GB" dirty="0" err="1"/>
              <a:t>es</a:t>
            </a:r>
            <a:r>
              <a:rPr lang="en-GB" dirty="0"/>
              <a:t> el PRAG?</a:t>
            </a:r>
          </a:p>
        </p:txBody>
      </p:sp>
    </p:spTree>
    <p:extLst>
      <p:ext uri="{BB962C8B-B14F-4D97-AF65-F5344CB8AC3E}">
        <p14:creationId xmlns:p14="http://schemas.microsoft.com/office/powerpoint/2010/main" val="23189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73543" y="2379808"/>
            <a:ext cx="3358489" cy="3763134"/>
          </a:xfrm>
        </p:spPr>
        <p:txBody>
          <a:bodyPr/>
          <a:lstStyle/>
          <a:p>
            <a:pPr marL="0" indent="0">
              <a:buNone/>
            </a:pPr>
            <a:r>
              <a:rPr lang="es-ES" dirty="0"/>
              <a:t>Reglamento de 2018, sobre las normas financieras aplicables al presupuesto general de la Unión.</a:t>
            </a:r>
          </a:p>
          <a:p>
            <a:pPr marL="0" indent="0">
              <a:buNone/>
            </a:pPr>
            <a:r>
              <a:rPr lang="en-US" altLang="en-US" sz="1800" dirty="0">
                <a:ea typeface="Verdana" pitchFamily="34" charset="0"/>
                <a:cs typeface="Verdana" pitchFamily="34" charset="0"/>
                <a:hlinkClick r:id="rId2"/>
              </a:rPr>
              <a:t>https://eur-lex.europa.eu/legal-content/EN/TXT/?uri=OJ:L:2018:193:TOC</a:t>
            </a:r>
            <a:endParaRPr lang="en-US" altLang="en-US" sz="1800" b="1" dirty="0">
              <a:ea typeface="Verdana" pitchFamily="34" charset="0"/>
              <a:cs typeface="Verdana" pitchFamily="34" charset="0"/>
            </a:endParaRPr>
          </a:p>
        </p:txBody>
      </p:sp>
      <p:sp>
        <p:nvSpPr>
          <p:cNvPr id="3" name="Content Placeholder 2"/>
          <p:cNvSpPr>
            <a:spLocks noGrp="1"/>
          </p:cNvSpPr>
          <p:nvPr>
            <p:ph sz="half" idx="13"/>
          </p:nvPr>
        </p:nvSpPr>
        <p:spPr>
          <a:xfrm>
            <a:off x="4623452" y="2314710"/>
            <a:ext cx="6774221" cy="3763134"/>
          </a:xfrm>
        </p:spPr>
        <p:txBody>
          <a:bodyPr/>
          <a:lstStyle/>
          <a:p>
            <a:pPr marL="0" indent="0">
              <a:buNone/>
            </a:pPr>
            <a:r>
              <a:rPr lang="es-ES" dirty="0"/>
              <a:t>Nuevo marco financiero plurianual (MFP) 2021-2027:</a:t>
            </a:r>
          </a:p>
          <a:p>
            <a:pPr>
              <a:buFont typeface="Wingdings" panose="05000000000000000000" pitchFamily="2" charset="2"/>
              <a:buChar char="§"/>
            </a:pPr>
            <a:r>
              <a:rPr lang="en-US" sz="2000" dirty="0" err="1"/>
              <a:t>Neighbourhood</a:t>
            </a:r>
            <a:r>
              <a:rPr lang="en-US" sz="2000" dirty="0"/>
              <a:t>, Development and International Cooperation Instrument – Global Europe (NDICI – GE)</a:t>
            </a:r>
            <a:endParaRPr lang="es-ES" sz="2000" dirty="0"/>
          </a:p>
          <a:p>
            <a:pPr>
              <a:buFont typeface="Wingdings" panose="05000000000000000000" pitchFamily="2" charset="2"/>
              <a:buChar char="§"/>
            </a:pPr>
            <a:r>
              <a:rPr lang="en-US" sz="2000" dirty="0"/>
              <a:t>European Instrument for International Nuclear Safety Cooperation (INSC)</a:t>
            </a:r>
          </a:p>
          <a:p>
            <a:pPr>
              <a:buFont typeface="Wingdings" panose="05000000000000000000" pitchFamily="2" charset="2"/>
              <a:buChar char="§"/>
            </a:pPr>
            <a:r>
              <a:rPr lang="en-IE" sz="2000" dirty="0"/>
              <a:t>Instrument for Pre-accession Assistance (IPA III)</a:t>
            </a:r>
          </a:p>
          <a:p>
            <a:pPr>
              <a:buFont typeface="Wingdings" panose="05000000000000000000" pitchFamily="2" charset="2"/>
              <a:buChar char="§"/>
            </a:pPr>
            <a:r>
              <a:rPr lang="en-US" sz="2000" dirty="0"/>
              <a:t>Decision on the Overseas Association, including Greenland (OAD)</a:t>
            </a:r>
          </a:p>
          <a:p>
            <a:pPr>
              <a:buFontTx/>
              <a:buChar char="-"/>
            </a:pPr>
            <a:endParaRPr lang="en-US" dirty="0"/>
          </a:p>
          <a:p>
            <a:pPr marL="0" indent="0">
              <a:buNone/>
            </a:pPr>
            <a:r>
              <a:rPr lang="en-US" dirty="0"/>
              <a:t>- </a:t>
            </a:r>
            <a:endParaRPr lang="es-ES" dirty="0"/>
          </a:p>
        </p:txBody>
      </p:sp>
      <p:sp>
        <p:nvSpPr>
          <p:cNvPr id="5" name="Title 4"/>
          <p:cNvSpPr>
            <a:spLocks noGrp="1"/>
          </p:cNvSpPr>
          <p:nvPr>
            <p:ph type="title"/>
          </p:nvPr>
        </p:nvSpPr>
        <p:spPr>
          <a:xfrm>
            <a:off x="949079" y="507073"/>
            <a:ext cx="10515600" cy="782357"/>
          </a:xfrm>
        </p:spPr>
        <p:txBody>
          <a:bodyPr/>
          <a:lstStyle/>
          <a:p>
            <a:r>
              <a:rPr lang="en-IE" dirty="0"/>
              <a:t>¿</a:t>
            </a:r>
            <a:r>
              <a:rPr lang="en-GB" dirty="0"/>
              <a:t>Que </a:t>
            </a:r>
            <a:r>
              <a:rPr lang="en-GB" dirty="0" err="1"/>
              <a:t>es</a:t>
            </a:r>
            <a:r>
              <a:rPr lang="en-GB" dirty="0"/>
              <a:t> el PRAG?</a:t>
            </a:r>
            <a:endParaRPr lang="es-ES" dirty="0"/>
          </a:p>
        </p:txBody>
      </p:sp>
      <p:sp>
        <p:nvSpPr>
          <p:cNvPr id="6" name="Rectangle 5"/>
          <p:cNvSpPr/>
          <p:nvPr/>
        </p:nvSpPr>
        <p:spPr>
          <a:xfrm>
            <a:off x="3709297" y="1515531"/>
            <a:ext cx="2981043" cy="584775"/>
          </a:xfrm>
          <a:prstGeom prst="rect">
            <a:avLst/>
          </a:prstGeom>
        </p:spPr>
        <p:txBody>
          <a:bodyPr wrap="square">
            <a:spAutoFit/>
          </a:bodyPr>
          <a:lstStyle/>
          <a:p>
            <a:r>
              <a:rPr lang="es-ES" sz="3200" dirty="0">
                <a:solidFill>
                  <a:srgbClr val="004494"/>
                </a:solidFill>
              </a:rPr>
              <a:t>Marco jurídico</a:t>
            </a:r>
          </a:p>
        </p:txBody>
      </p:sp>
      <p:sp>
        <p:nvSpPr>
          <p:cNvPr id="4" name="TextBox 3"/>
          <p:cNvSpPr txBox="1"/>
          <p:nvPr/>
        </p:nvSpPr>
        <p:spPr>
          <a:xfrm>
            <a:off x="4623452" y="6236103"/>
            <a:ext cx="2172390" cy="369332"/>
          </a:xfrm>
          <a:prstGeom prst="rect">
            <a:avLst/>
          </a:prstGeom>
          <a:noFill/>
        </p:spPr>
        <p:txBody>
          <a:bodyPr wrap="none" rtlCol="0">
            <a:spAutoFit/>
          </a:bodyPr>
          <a:lstStyle/>
          <a:p>
            <a:r>
              <a:rPr lang="es-ES" dirty="0">
                <a:solidFill>
                  <a:srgbClr val="0070C0"/>
                </a:solidFill>
              </a:rPr>
              <a:t>PRAG, anexo a2a1</a:t>
            </a:r>
          </a:p>
        </p:txBody>
      </p:sp>
    </p:spTree>
    <p:extLst>
      <p:ext uri="{BB962C8B-B14F-4D97-AF65-F5344CB8AC3E}">
        <p14:creationId xmlns:p14="http://schemas.microsoft.com/office/powerpoint/2010/main" val="369931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919288" y="404814"/>
            <a:ext cx="4464050" cy="5788025"/>
          </a:xfrm>
          <a:prstGeom prst="rect">
            <a:avLst/>
          </a:prstGeom>
          <a:noFill/>
          <a:ln>
            <a:noFill/>
          </a:ln>
          <a:effectLst/>
          <a:extLst>
            <a:ext uri="{909E8E84-426E-40DD-AFC4-6F175D3DCCD1}">
              <a14:hiddenFill xmlns:a14="http://schemas.microsoft.com/office/drawing/2010/main">
                <a:solidFill>
                  <a:srgbClr val="103C7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eaLnBrk="1" hangingPunct="1">
              <a:spcBef>
                <a:spcPct val="50000"/>
              </a:spcBef>
              <a:defRPr/>
            </a:pPr>
            <a:r>
              <a:rPr lang="sv-SE" sz="37000" b="1" dirty="0">
                <a:solidFill>
                  <a:srgbClr val="C0C0C0"/>
                </a:solidFill>
                <a:effectLst>
                  <a:outerShdw blurRad="38100" dist="38100" dir="2700000" algn="tl">
                    <a:srgbClr val="000000">
                      <a:alpha val="43137"/>
                    </a:srgbClr>
                  </a:outerShdw>
                </a:effectLst>
                <a:latin typeface="Verdana" charset="0"/>
                <a:ea typeface="ＭＳ Ｐゴシック" charset="0"/>
              </a:rPr>
              <a:t>2</a:t>
            </a:r>
            <a:endParaRPr lang="en-GB" sz="37000" b="1" dirty="0">
              <a:solidFill>
                <a:srgbClr val="C0C0C0"/>
              </a:solidFill>
              <a:effectLst>
                <a:outerShdw blurRad="38100" dist="38100" dir="2700000" algn="tl">
                  <a:srgbClr val="000000">
                    <a:alpha val="43137"/>
                  </a:srgbClr>
                </a:outerShdw>
              </a:effectLst>
              <a:latin typeface="Verdana" charset="0"/>
              <a:ea typeface="ＭＳ Ｐゴシック" charset="0"/>
            </a:endParaRPr>
          </a:p>
        </p:txBody>
      </p:sp>
      <p:sp>
        <p:nvSpPr>
          <p:cNvPr id="92163" name="Rectangle 3"/>
          <p:cNvSpPr>
            <a:spLocks noGrp="1" noChangeArrowheads="1"/>
          </p:cNvSpPr>
          <p:nvPr>
            <p:ph type="subTitle" idx="1"/>
          </p:nvPr>
        </p:nvSpPr>
        <p:spPr>
          <a:xfrm>
            <a:off x="5951539" y="2636839"/>
            <a:ext cx="5547734" cy="1081087"/>
          </a:xfrm>
        </p:spPr>
        <p:txBody>
          <a:bodyPr/>
          <a:lstStyle/>
          <a:p>
            <a:pPr eaLnBrk="1" hangingPunct="1">
              <a:buClrTx/>
              <a:defRPr/>
            </a:pPr>
            <a:r>
              <a:rPr lang="es-ES" sz="4300" dirty="0">
                <a:effectLst>
                  <a:outerShdw blurRad="38100" dist="38100" dir="2700000" algn="tl">
                    <a:srgbClr val="000000">
                      <a:alpha val="43137"/>
                    </a:srgbClr>
                  </a:outerShdw>
                </a:effectLst>
              </a:rPr>
              <a:t>Elementos prácticos</a:t>
            </a:r>
          </a:p>
        </p:txBody>
      </p:sp>
      <p:sp>
        <p:nvSpPr>
          <p:cNvPr id="33796" name="Slide Number Placeholder 1"/>
          <p:cNvSpPr>
            <a:spLocks noGrp="1"/>
          </p:cNvSpPr>
          <p:nvPr>
            <p:ph type="sldNum" sz="quarter" idx="12"/>
          </p:nvPr>
        </p:nvSpPr>
        <p:spPr>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fld id="{97DCDEF3-CAD3-4967-99C5-FC2808BB2B3A}" type="slidenum">
              <a:rPr lang="en-GB" altLang="es-ES_tradnl" sz="1400" i="0">
                <a:solidFill>
                  <a:schemeClr val="bg1"/>
                </a:solidFill>
              </a:rPr>
              <a:pPr>
                <a:spcBef>
                  <a:spcPct val="0"/>
                </a:spcBef>
                <a:buClrTx/>
                <a:buFontTx/>
                <a:buNone/>
              </a:pPr>
              <a:t>7</a:t>
            </a:fld>
            <a:endParaRPr lang="en-GB" altLang="es-ES_tradnl" sz="1400" i="0">
              <a:solidFill>
                <a:schemeClr val="bg1"/>
              </a:solidFill>
            </a:endParaRPr>
          </a:p>
        </p:txBody>
      </p:sp>
    </p:spTree>
    <p:extLst>
      <p:ext uri="{BB962C8B-B14F-4D97-AF65-F5344CB8AC3E}">
        <p14:creationId xmlns:p14="http://schemas.microsoft.com/office/powerpoint/2010/main" val="152083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94328" y="1806056"/>
            <a:ext cx="3358489" cy="1628606"/>
          </a:xfrm>
        </p:spPr>
        <p:txBody>
          <a:bodyPr/>
          <a:lstStyle/>
          <a:p>
            <a:pPr marL="0" indent="0">
              <a:buNone/>
            </a:pPr>
            <a:r>
              <a:rPr lang="es-ES" dirty="0">
                <a:hlinkClick r:id="rId2"/>
              </a:rPr>
              <a:t>EXACT </a:t>
            </a:r>
            <a:r>
              <a:rPr lang="es-ES" dirty="0" err="1">
                <a:hlinkClick r:id="rId2"/>
              </a:rPr>
              <a:t>external</a:t>
            </a:r>
            <a:r>
              <a:rPr lang="es-ES" dirty="0">
                <a:hlinkClick r:id="rId2"/>
              </a:rPr>
              <a:t> wiki</a:t>
            </a:r>
            <a:endParaRPr lang="es-ES" dirty="0"/>
          </a:p>
          <a:p>
            <a:pPr marL="0" indent="0">
              <a:buNone/>
            </a:pPr>
            <a:endParaRPr lang="es-ES" dirty="0"/>
          </a:p>
        </p:txBody>
      </p:sp>
      <p:sp>
        <p:nvSpPr>
          <p:cNvPr id="3" name="Content Placeholder 2"/>
          <p:cNvSpPr>
            <a:spLocks noGrp="1"/>
          </p:cNvSpPr>
          <p:nvPr>
            <p:ph sz="half" idx="13"/>
          </p:nvPr>
        </p:nvSpPr>
        <p:spPr>
          <a:xfrm>
            <a:off x="5041911" y="1810365"/>
            <a:ext cx="3358489" cy="1504132"/>
          </a:xfrm>
        </p:spPr>
        <p:txBody>
          <a:bodyPr/>
          <a:lstStyle/>
          <a:p>
            <a:pPr marL="0" indent="0">
              <a:buNone/>
            </a:pPr>
            <a:r>
              <a:rPr lang="es-ES" dirty="0">
                <a:hlinkClick r:id="rId3"/>
              </a:rPr>
              <a:t>ePRAG</a:t>
            </a:r>
            <a:r>
              <a:rPr lang="es-ES" dirty="0"/>
              <a:t> </a:t>
            </a:r>
            <a:r>
              <a:rPr lang="es-ES" sz="1200" dirty="0"/>
              <a:t>(2021)</a:t>
            </a:r>
          </a:p>
        </p:txBody>
      </p:sp>
      <p:sp>
        <p:nvSpPr>
          <p:cNvPr id="4" name="Content Placeholder 3"/>
          <p:cNvSpPr>
            <a:spLocks noGrp="1"/>
          </p:cNvSpPr>
          <p:nvPr>
            <p:ph sz="half" idx="14"/>
          </p:nvPr>
        </p:nvSpPr>
        <p:spPr>
          <a:xfrm>
            <a:off x="8400400" y="1806056"/>
            <a:ext cx="3358489" cy="1800128"/>
          </a:xfrm>
        </p:spPr>
        <p:txBody>
          <a:bodyPr/>
          <a:lstStyle/>
          <a:p>
            <a:pPr marL="0" indent="0">
              <a:buNone/>
            </a:pPr>
            <a:r>
              <a:rPr lang="es-ES" dirty="0">
                <a:hlinkClick r:id="rId4"/>
              </a:rPr>
              <a:t>eCompanion</a:t>
            </a:r>
            <a:r>
              <a:rPr lang="es-ES" dirty="0"/>
              <a:t> </a:t>
            </a:r>
            <a:r>
              <a:rPr lang="es-ES" sz="1200" dirty="0"/>
              <a:t>(v.13 - 26/11/2021)</a:t>
            </a:r>
          </a:p>
        </p:txBody>
      </p:sp>
      <p:pic>
        <p:nvPicPr>
          <p:cNvPr id="7" name="Picture 6"/>
          <p:cNvPicPr>
            <a:picLocks noChangeAspect="1"/>
          </p:cNvPicPr>
          <p:nvPr/>
        </p:nvPicPr>
        <p:blipFill>
          <a:blip r:embed="rId5"/>
          <a:stretch>
            <a:fillRect/>
          </a:stretch>
        </p:blipFill>
        <p:spPr>
          <a:xfrm>
            <a:off x="937613" y="2494310"/>
            <a:ext cx="8905453" cy="3964909"/>
          </a:xfrm>
          <a:prstGeom prst="rect">
            <a:avLst/>
          </a:prstGeom>
        </p:spPr>
      </p:pic>
      <p:sp>
        <p:nvSpPr>
          <p:cNvPr id="5" name="TextBox 4"/>
          <p:cNvSpPr txBox="1"/>
          <p:nvPr/>
        </p:nvSpPr>
        <p:spPr>
          <a:xfrm>
            <a:off x="894328" y="1057570"/>
            <a:ext cx="3760966" cy="461665"/>
          </a:xfrm>
          <a:prstGeom prst="rect">
            <a:avLst/>
          </a:prstGeom>
          <a:noFill/>
        </p:spPr>
        <p:txBody>
          <a:bodyPr wrap="none" rtlCol="0">
            <a:spAutoFit/>
          </a:bodyPr>
          <a:lstStyle/>
          <a:p>
            <a:r>
              <a:rPr lang="es-ES" sz="2400" dirty="0"/>
              <a:t>El PRAG es accesible vía </a:t>
            </a:r>
          </a:p>
        </p:txBody>
      </p:sp>
      <p:pic>
        <p:nvPicPr>
          <p:cNvPr id="6" name="Picture 5"/>
          <p:cNvPicPr>
            <a:picLocks noChangeAspect="1"/>
          </p:cNvPicPr>
          <p:nvPr/>
        </p:nvPicPr>
        <p:blipFill>
          <a:blip r:embed="rId6"/>
          <a:stretch>
            <a:fillRect/>
          </a:stretch>
        </p:blipFill>
        <p:spPr>
          <a:xfrm>
            <a:off x="4655294" y="955000"/>
            <a:ext cx="6494421" cy="645396"/>
          </a:xfrm>
          <a:prstGeom prst="rect">
            <a:avLst/>
          </a:prstGeom>
        </p:spPr>
      </p:pic>
    </p:spTree>
    <p:extLst>
      <p:ext uri="{BB962C8B-B14F-4D97-AF65-F5344CB8AC3E}">
        <p14:creationId xmlns:p14="http://schemas.microsoft.com/office/powerpoint/2010/main" val="343167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stretch>
            <a:fillRect/>
          </a:stretch>
        </p:blipFill>
        <p:spPr>
          <a:xfrm>
            <a:off x="574132" y="1705719"/>
            <a:ext cx="4925130" cy="2541528"/>
          </a:xfrm>
          <a:prstGeom prst="rect">
            <a:avLst/>
          </a:prstGeom>
        </p:spPr>
      </p:pic>
      <p:pic>
        <p:nvPicPr>
          <p:cNvPr id="7" name="Content Placeholder 6"/>
          <p:cNvPicPr>
            <a:picLocks noGrp="1" noChangeAspect="1"/>
          </p:cNvPicPr>
          <p:nvPr>
            <p:ph sz="half" idx="13"/>
          </p:nvPr>
        </p:nvPicPr>
        <p:blipFill>
          <a:blip r:embed="rId3"/>
          <a:stretch>
            <a:fillRect/>
          </a:stretch>
        </p:blipFill>
        <p:spPr>
          <a:xfrm>
            <a:off x="3036697" y="4304145"/>
            <a:ext cx="5335778" cy="2392217"/>
          </a:xfrm>
          <a:prstGeom prst="rect">
            <a:avLst/>
          </a:prstGeom>
        </p:spPr>
      </p:pic>
      <p:pic>
        <p:nvPicPr>
          <p:cNvPr id="8" name="Content Placeholder 7"/>
          <p:cNvPicPr>
            <a:picLocks noGrp="1" noChangeAspect="1"/>
          </p:cNvPicPr>
          <p:nvPr>
            <p:ph sz="half" idx="14"/>
          </p:nvPr>
        </p:nvPicPr>
        <p:blipFill>
          <a:blip r:embed="rId4"/>
          <a:stretch>
            <a:fillRect/>
          </a:stretch>
        </p:blipFill>
        <p:spPr>
          <a:xfrm>
            <a:off x="5704586" y="1504940"/>
            <a:ext cx="6270365" cy="2685408"/>
          </a:xfrm>
          <a:prstGeom prst="rect">
            <a:avLst/>
          </a:prstGeom>
        </p:spPr>
      </p:pic>
      <p:sp>
        <p:nvSpPr>
          <p:cNvPr id="5" name="Title 4"/>
          <p:cNvSpPr>
            <a:spLocks noGrp="1"/>
          </p:cNvSpPr>
          <p:nvPr>
            <p:ph type="title"/>
          </p:nvPr>
        </p:nvSpPr>
        <p:spPr>
          <a:xfrm>
            <a:off x="970722" y="482860"/>
            <a:ext cx="10515600" cy="782357"/>
          </a:xfrm>
        </p:spPr>
        <p:txBody>
          <a:bodyPr/>
          <a:lstStyle/>
          <a:p>
            <a:pPr marL="0" indent="0"/>
            <a:r>
              <a:rPr lang="es-ES" dirty="0"/>
              <a:t>EXACT - EU </a:t>
            </a:r>
            <a:r>
              <a:rPr lang="es-ES" dirty="0" err="1"/>
              <a:t>External</a:t>
            </a:r>
            <a:r>
              <a:rPr lang="es-ES" dirty="0"/>
              <a:t> Action wiki</a:t>
            </a:r>
          </a:p>
        </p:txBody>
      </p:sp>
      <p:sp>
        <p:nvSpPr>
          <p:cNvPr id="9" name="TextBox 8"/>
          <p:cNvSpPr txBox="1"/>
          <p:nvPr/>
        </p:nvSpPr>
        <p:spPr>
          <a:xfrm>
            <a:off x="406399" y="4608945"/>
            <a:ext cx="2428935" cy="646331"/>
          </a:xfrm>
          <a:prstGeom prst="rect">
            <a:avLst/>
          </a:prstGeom>
          <a:noFill/>
        </p:spPr>
        <p:txBody>
          <a:bodyPr wrap="none" rtlCol="0">
            <a:spAutoFit/>
          </a:bodyPr>
          <a:lstStyle/>
          <a:p>
            <a:r>
              <a:rPr lang="en-IE" dirty="0"/>
              <a:t>Are you an Applicant?</a:t>
            </a:r>
          </a:p>
          <a:p>
            <a:endParaRPr lang="es-ES" dirty="0"/>
          </a:p>
        </p:txBody>
      </p:sp>
      <p:sp>
        <p:nvSpPr>
          <p:cNvPr id="10" name="TextBox 9"/>
          <p:cNvSpPr txBox="1"/>
          <p:nvPr/>
        </p:nvSpPr>
        <p:spPr>
          <a:xfrm>
            <a:off x="406398" y="5177087"/>
            <a:ext cx="2428935" cy="923330"/>
          </a:xfrm>
          <a:prstGeom prst="rect">
            <a:avLst/>
          </a:prstGeom>
          <a:noFill/>
        </p:spPr>
        <p:txBody>
          <a:bodyPr wrap="square" rtlCol="0">
            <a:spAutoFit/>
          </a:bodyPr>
          <a:lstStyle/>
          <a:p>
            <a:r>
              <a:rPr lang="en-US" dirty="0"/>
              <a:t>Are you a Contractor or Expert?</a:t>
            </a:r>
          </a:p>
          <a:p>
            <a:endParaRPr lang="es-ES" dirty="0"/>
          </a:p>
        </p:txBody>
      </p:sp>
    </p:spTree>
    <p:extLst>
      <p:ext uri="{BB962C8B-B14F-4D97-AF65-F5344CB8AC3E}">
        <p14:creationId xmlns:p14="http://schemas.microsoft.com/office/powerpoint/2010/main" val="2388234106"/>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D1C487E137BF841935A7CC2EE8099C2" ma:contentTypeVersion="11" ma:contentTypeDescription="Crear nuevo documento." ma:contentTypeScope="" ma:versionID="f71db89a1f297e4e3607075c3f36bd63">
  <xsd:schema xmlns:xsd="http://www.w3.org/2001/XMLSchema" xmlns:xs="http://www.w3.org/2001/XMLSchema" xmlns:p="http://schemas.microsoft.com/office/2006/metadata/properties" xmlns:ns2="2a1dd4d7-125e-477a-8805-fbec1f335103" targetNamespace="http://schemas.microsoft.com/office/2006/metadata/properties" ma:root="true" ma:fieldsID="c74659be358f6886dfbb36c8d5454152" ns2:_="">
    <xsd:import namespace="2a1dd4d7-125e-477a-8805-fbec1f3351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dd4d7-125e-477a-8805-fbec1f3351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8E46FD-71B9-4A98-A012-7F527426A04C}"/>
</file>

<file path=customXml/itemProps2.xml><?xml version="1.0" encoding="utf-8"?>
<ds:datastoreItem xmlns:ds="http://schemas.openxmlformats.org/officeDocument/2006/customXml" ds:itemID="{F0E5C3FC-C9B8-45C4-93D7-FCE772E7EDFA}"/>
</file>

<file path=customXml/itemProps3.xml><?xml version="1.0" encoding="utf-8"?>
<ds:datastoreItem xmlns:ds="http://schemas.openxmlformats.org/officeDocument/2006/customXml" ds:itemID="{3C57CA90-55A5-477C-9986-2269F885723A}"/>
</file>

<file path=docProps/app.xml><?xml version="1.0" encoding="utf-8"?>
<Properties xmlns="http://schemas.openxmlformats.org/officeDocument/2006/extended-properties" xmlns:vt="http://schemas.openxmlformats.org/officeDocument/2006/docPropsVTypes">
  <Template>blank</Template>
  <TotalTime>930</TotalTime>
  <Words>1741</Words>
  <Application>Microsoft Office PowerPoint</Application>
  <PresentationFormat>Panorámica</PresentationFormat>
  <Paragraphs>121</Paragraphs>
  <Slides>23</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Verdana</vt:lpstr>
      <vt:lpstr>Wingdings</vt:lpstr>
      <vt:lpstr>Office Theme</vt:lpstr>
      <vt:lpstr>VI Encuentro de empresas  licitadoras españolas</vt:lpstr>
      <vt:lpstr>1. Introducción 2. Elementos prácticos 3. Principales novedades 4. Q&amp;A</vt:lpstr>
      <vt:lpstr>Presentación de PowerPoint</vt:lpstr>
      <vt:lpstr>¿Que es el PRAG?</vt:lpstr>
      <vt:lpstr>¿Que es el PRAG?</vt:lpstr>
      <vt:lpstr>¿Que es el PRAG?</vt:lpstr>
      <vt:lpstr>Presentación de PowerPoint</vt:lpstr>
      <vt:lpstr>Presentación de PowerPoint</vt:lpstr>
      <vt:lpstr>EXACT - EU External Action wiki</vt:lpstr>
      <vt:lpstr>Funding &amp; tender opportunities portal (F&amp;T portal)</vt:lpstr>
      <vt:lpstr>COVID-19 Q&amp;A</vt:lpstr>
      <vt:lpstr>Presentación de PowerPoint</vt:lpstr>
      <vt:lpstr>Nuevo MFP 2021-2027</vt:lpstr>
      <vt:lpstr>Nuevo MFP 2021-2027</vt:lpstr>
      <vt:lpstr>eSubmission accesible via «Funding and Tenders Opportunities» (F&amp;T portal)</vt:lpstr>
      <vt:lpstr>eSubmission – PIC registration</vt:lpstr>
      <vt:lpstr>eSubmission – PIC validation</vt:lpstr>
      <vt:lpstr>Firma electrónica cualificada (QES)</vt:lpstr>
      <vt:lpstr>Aclaración del estatus de los expertos en los contratos de servicios</vt:lpstr>
      <vt:lpstr>Documentos justificativos</vt:lpstr>
      <vt:lpstr>Consejos</vt:lpstr>
      <vt:lpstr>Presentación de PowerPoint</vt:lpstr>
      <vt:lpstr>GRACIAS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FAJARDO SORIA Isabel (INTPA)</dc:creator>
  <cp:lastModifiedBy>Gavin, Alberto</cp:lastModifiedBy>
  <cp:revision>52</cp:revision>
  <dcterms:created xsi:type="dcterms:W3CDTF">2022-01-27T18:27:42Z</dcterms:created>
  <dcterms:modified xsi:type="dcterms:W3CDTF">2022-02-08T17:06:27Z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0x0101006D1C487E137BF841935A7CC2EE8099C2</vt:lpwstr>
  </property>
</Properties>
</file>