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charts/style3.xml" ContentType="application/vnd.ms-office.chartstyle+xml"/>
  <Override PartName="/ppt/charts/colors3.xml" ContentType="application/vnd.ms-office.chartcolorstyl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9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24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23.xml" ContentType="application/vnd.openxmlformats-officedocument.presentationml.tag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22"/>
  </p:notesMasterIdLst>
  <p:handoutMasterIdLst>
    <p:handoutMasterId r:id="rId23"/>
  </p:handoutMasterIdLst>
  <p:sldIdLst>
    <p:sldId id="427" r:id="rId3"/>
    <p:sldId id="372" r:id="rId4"/>
    <p:sldId id="447" r:id="rId5"/>
    <p:sldId id="422" r:id="rId6"/>
    <p:sldId id="430" r:id="rId7"/>
    <p:sldId id="359" r:id="rId8"/>
    <p:sldId id="360" r:id="rId9"/>
    <p:sldId id="376" r:id="rId10"/>
    <p:sldId id="406" r:id="rId11"/>
    <p:sldId id="405" r:id="rId12"/>
    <p:sldId id="453" r:id="rId13"/>
    <p:sldId id="418" r:id="rId14"/>
    <p:sldId id="457" r:id="rId15"/>
    <p:sldId id="458" r:id="rId16"/>
    <p:sldId id="452" r:id="rId17"/>
    <p:sldId id="454" r:id="rId18"/>
    <p:sldId id="455" r:id="rId19"/>
    <p:sldId id="456" r:id="rId20"/>
    <p:sldId id="395" r:id="rId21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TTELLIER Emilie (DEVCO)" initials="WE" lastIdx="3" clrIdx="0"/>
  <p:cmAuthor id="1" name="VAN DAMME Philippe (EEAS)" initials="VDP" lastIdx="3" clrIdx="1"/>
  <p:cmAuthor id="2" name="CARRARA Guido (EEAS)" initials="GC" lastIdx="8" clrIdx="2"/>
  <p:cmAuthor id="3" name="MAHJOUB Mehdi (DEVCO)" initials="MM(" lastIdx="2" clrIdx="3">
    <p:extLst>
      <p:ext uri="{19B8F6BF-5375-455C-9EA6-DF929625EA0E}">
        <p15:presenceInfo xmlns:p15="http://schemas.microsoft.com/office/powerpoint/2012/main" userId="S-1-5-21-1606980848-2025429265-839522115-278991" providerId="AD"/>
      </p:ext>
    </p:extLst>
  </p:cmAuthor>
  <p:cmAuthor id="4" name="PANICHI Paola (DEVCO)" initials="PP(" lastIdx="9" clrIdx="4">
    <p:extLst>
      <p:ext uri="{19B8F6BF-5375-455C-9EA6-DF929625EA0E}">
        <p15:presenceInfo xmlns:p15="http://schemas.microsoft.com/office/powerpoint/2012/main" userId="S-1-5-21-1606980848-2025429265-839522115-984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FFD624"/>
    <a:srgbClr val="2D5EC1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8" autoAdjust="0"/>
    <p:restoredTop sz="87435" autoAdjust="0"/>
  </p:normalViewPr>
  <p:slideViewPr>
    <p:cSldViewPr>
      <p:cViewPr varScale="1">
        <p:scale>
          <a:sx n="115" d="100"/>
          <a:sy n="115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C8C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BD-4647-A613-1219070A5670}"/>
              </c:ext>
            </c:extLst>
          </c:dPt>
          <c:dPt>
            <c:idx val="1"/>
            <c:bubble3D val="0"/>
            <c:spPr>
              <a:solidFill>
                <a:srgbClr val="0650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BD-4647-A613-1219070A5670}"/>
              </c:ext>
            </c:extLst>
          </c:dPt>
          <c:dLbls>
            <c:dLbl>
              <c:idx val="0"/>
              <c:layout>
                <c:manualLayout>
                  <c:x val="-0.15230839735755852"/>
                  <c:y val="-8.38005679351883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BD-4647-A613-1219070A5670}"/>
                </c:ext>
              </c:extLst>
            </c:dLbl>
            <c:dLbl>
              <c:idx val="1"/>
              <c:layout>
                <c:manualLayout>
                  <c:x val="0.15182810884260725"/>
                  <c:y val="2.33437558408323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BBD-4647-A613-1219070A5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EU + MS</c:v>
                </c:pt>
                <c:pt idx="1">
                  <c:v>Other Donors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55.2</c:v>
                </c:pt>
                <c:pt idx="1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BD-4647-A613-1219070A5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20240298647932E-2"/>
          <c:y val="0.11130141911562515"/>
          <c:w val="0.82320732816764453"/>
          <c:h val="0.73593607440778774"/>
        </c:manualLayout>
      </c:layout>
      <c:pie3DChart>
        <c:varyColors val="1"/>
        <c:ser>
          <c:idx val="0"/>
          <c:order val="0"/>
          <c:explosion val="26"/>
          <c:dLbls>
            <c:dLbl>
              <c:idx val="0"/>
              <c:layout>
                <c:manualLayout>
                  <c:x val="-0.16327613430791271"/>
                  <c:y val="-0.1080822053876767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European Neighbourhood Instrument (ENI)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44-4736-894F-1B7FABE44D93}"/>
                </c:ext>
              </c:extLst>
            </c:dLbl>
            <c:dLbl>
              <c:idx val="1"/>
              <c:layout>
                <c:manualLayout>
                  <c:x val="-0.14772751513630517"/>
                  <c:y val="-0.2610552608679144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Development Cooperation Instrument (DCI)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44-4736-894F-1B7FABE44D93}"/>
                </c:ext>
              </c:extLst>
            </c:dLbl>
            <c:dLbl>
              <c:idx val="2"/>
              <c:layout>
                <c:manualLayout>
                  <c:x val="8.3169683470841041E-2"/>
                  <c:y val="6.36408874255240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European Instrument for Democracy and Human Rights (EIDHR)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44-4736-894F-1B7FABE44D9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Instrument contributing to Stability and Peace (IcSP)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44-4736-894F-1B7FABE44D93}"/>
                </c:ext>
              </c:extLst>
            </c:dLbl>
            <c:dLbl>
              <c:idx val="4"/>
              <c:layout>
                <c:manualLayout>
                  <c:x val="-6.6468561449739103E-2"/>
                  <c:y val="-1.03462034731140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Partnership instrument for cooperation with third countries (PI)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44-4736-894F-1B7FABE44D9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Guarantee Fund for External Actions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44-4736-894F-1B7FABE44D93}"/>
                </c:ext>
              </c:extLst>
            </c:dLbl>
            <c:dLbl>
              <c:idx val="6"/>
              <c:layout>
                <c:manualLayout>
                  <c:x val="0.1962543526680679"/>
                  <c:y val="-0.102406203103469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European Development Fund (EDF)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44-4736-894F-1B7FABE44D93}"/>
                </c:ext>
              </c:extLst>
            </c:dLbl>
            <c:dLbl>
              <c:idx val="7"/>
              <c:layout>
                <c:manualLayout>
                  <c:x val="8.449801842498772E-2"/>
                  <c:y val="9.0247285777894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44-4736-894F-1B7FABE44D93}"/>
                </c:ext>
              </c:extLst>
            </c:dLbl>
            <c:dLbl>
              <c:idx val="8"/>
              <c:layout>
                <c:manualLayout>
                  <c:x val="-8.4782758728864066E-2"/>
                  <c:y val="7.65261255263245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44-4736-894F-1B7FABE44D93}"/>
                </c:ext>
              </c:extLst>
            </c:dLbl>
            <c:dLbl>
              <c:idx val="9"/>
              <c:layout>
                <c:manualLayout>
                  <c:x val="-7.2460185504700361E-2"/>
                  <c:y val="-0.100478999009715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B44-4736-894F-1B7FABE44D93}"/>
                </c:ext>
              </c:extLst>
            </c:dLbl>
            <c:dLbl>
              <c:idx val="10"/>
              <c:layout>
                <c:manualLayout>
                  <c:x val="2.6216760255565665E-2"/>
                  <c:y val="-6.3105578143542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B44-4736-894F-1B7FABE44D93}"/>
                </c:ext>
              </c:extLst>
            </c:dLbl>
            <c:dLbl>
              <c:idx val="11"/>
              <c:layout>
                <c:manualLayout>
                  <c:x val="1.3065533143018575E-2"/>
                  <c:y val="2.24498661536429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B44-4736-894F-1B7FABE44D9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Sheet1!$A$10:$A$21</c:f>
              <c:strCache>
                <c:ptCount val="12"/>
                <c:pt idx="0">
                  <c:v>European Neighbourhood Instrument (ENI)</c:v>
                </c:pt>
                <c:pt idx="1">
                  <c:v>Development Cooperation Instrument (DCI)</c:v>
                </c:pt>
                <c:pt idx="2">
                  <c:v>European Instrument for Democracy and Human Rights (EIDHR)</c:v>
                </c:pt>
                <c:pt idx="3">
                  <c:v>Instrument contributing to Stability and Peace (IcSP)</c:v>
                </c:pt>
                <c:pt idx="4">
                  <c:v>Partnership instrument for cooperation with third countries (PI) </c:v>
                </c:pt>
                <c:pt idx="5">
                  <c:v>Guarantee Fund for External Actions</c:v>
                </c:pt>
                <c:pt idx="6">
                  <c:v>European Development Fund (EDF)</c:v>
                </c:pt>
                <c:pt idx="7">
                  <c:v>Pre-accession assistance</c:v>
                </c:pt>
                <c:pt idx="8">
                  <c:v>Humanitarian aid</c:v>
                </c:pt>
                <c:pt idx="9">
                  <c:v>Common Foreign and Security Policy</c:v>
                </c:pt>
                <c:pt idx="10">
                  <c:v>Overseas countries and territories (incl. Greenland)</c:v>
                </c:pt>
                <c:pt idx="11">
                  <c:v>European Instrument for Nuclear Safety</c:v>
                </c:pt>
              </c:strCache>
            </c:strRef>
          </c:cat>
          <c:val>
            <c:numRef>
              <c:f>Sheet1!$B$10:$B$21</c:f>
              <c:numCache>
                <c:formatCode>General</c:formatCode>
                <c:ptCount val="12"/>
                <c:pt idx="0">
                  <c:v>15432</c:v>
                </c:pt>
                <c:pt idx="1">
                  <c:v>19996</c:v>
                </c:pt>
                <c:pt idx="2" formatCode="#,##0.00">
                  <c:v>1332</c:v>
                </c:pt>
                <c:pt idx="3" formatCode="#,##0.00">
                  <c:v>2338</c:v>
                </c:pt>
                <c:pt idx="4" formatCode="#,##0.00">
                  <c:v>955</c:v>
                </c:pt>
                <c:pt idx="5" formatCode="#,##0.00">
                  <c:v>1193</c:v>
                </c:pt>
                <c:pt idx="6" formatCode="#,##0.00">
                  <c:v>30506</c:v>
                </c:pt>
                <c:pt idx="7">
                  <c:v>14500</c:v>
                </c:pt>
                <c:pt idx="8">
                  <c:v>11000</c:v>
                </c:pt>
                <c:pt idx="9">
                  <c:v>3000</c:v>
                </c:pt>
                <c:pt idx="10">
                  <c:v>500</c:v>
                </c:pt>
                <c:pt idx="1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44-4736-894F-1B7FABE44D9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TEIs by</a:t>
            </a:r>
            <a:r>
              <a:rPr lang="en-US" baseline="0" dirty="0"/>
              <a:t> </a:t>
            </a:r>
            <a:r>
              <a:rPr lang="en-US" baseline="0" dirty="0" smtClean="0"/>
              <a:t>policy priority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TEIs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Sheet1!$B$8:$B$13</c:f>
              <c:strCache>
                <c:ptCount val="6"/>
                <c:pt idx="0">
                  <c:v>Green Deal</c:v>
                </c:pt>
                <c:pt idx="1">
                  <c:v>STI&amp;Digital</c:v>
                </c:pt>
                <c:pt idx="2">
                  <c:v>Growth&amp;Jobs</c:v>
                </c:pt>
                <c:pt idx="3">
                  <c:v>Migration</c:v>
                </c:pt>
                <c:pt idx="4">
                  <c:v>Governance, Peace&amp;Security</c:v>
                </c:pt>
                <c:pt idx="5">
                  <c:v>Human Development</c:v>
                </c:pt>
              </c:strCache>
            </c:strRef>
          </c:cat>
          <c:val>
            <c:numRef>
              <c:f>Sheet1!$C$8:$C$13</c:f>
              <c:numCache>
                <c:formatCode>General</c:formatCode>
                <c:ptCount val="6"/>
                <c:pt idx="0">
                  <c:v>86</c:v>
                </c:pt>
                <c:pt idx="1">
                  <c:v>35</c:v>
                </c:pt>
                <c:pt idx="2">
                  <c:v>60</c:v>
                </c:pt>
                <c:pt idx="3">
                  <c:v>13</c:v>
                </c:pt>
                <c:pt idx="4">
                  <c:v>34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9-40DF-9E50-AD92422061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94696768"/>
        <c:axId val="394701032"/>
      </c:barChart>
      <c:catAx>
        <c:axId val="3946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701032"/>
        <c:crosses val="autoZero"/>
        <c:auto val="1"/>
        <c:lblAlgn val="ctr"/>
        <c:lblOffset val="100"/>
        <c:noMultiLvlLbl val="0"/>
      </c:catAx>
      <c:valAx>
        <c:axId val="394701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6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23456067682889E-2"/>
          <c:y val="2.7941510937203928E-2"/>
          <c:w val="0.87810425754588572"/>
          <c:h val="0.68802037970203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Sheet1!$C$64</c:f>
              <c:strCache>
                <c:ptCount val="1"/>
                <c:pt idx="0">
                  <c:v>Green Deal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Sheet1!$B$65:$B$67</c:f>
              <c:strCache>
                <c:ptCount val="3"/>
                <c:pt idx="0">
                  <c:v>SSA</c:v>
                </c:pt>
                <c:pt idx="1">
                  <c:v>LAC</c:v>
                </c:pt>
                <c:pt idx="2">
                  <c:v>Asia-Pacific</c:v>
                </c:pt>
              </c:strCache>
            </c:strRef>
          </c:cat>
          <c:val>
            <c:numRef>
              <c:f>Sheet1!$C$65:$C$67</c:f>
              <c:numCache>
                <c:formatCode>General</c:formatCode>
                <c:ptCount val="3"/>
                <c:pt idx="0">
                  <c:v>47</c:v>
                </c:pt>
                <c:pt idx="1">
                  <c:v>19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0-4601-9E96-771FC40A2D87}"/>
            </c:ext>
          </c:extLst>
        </c:ser>
        <c:ser>
          <c:idx val="1"/>
          <c:order val="1"/>
          <c:tx>
            <c:strRef>
              <c:f>Sheet1!$D$64</c:f>
              <c:strCache>
                <c:ptCount val="1"/>
                <c:pt idx="0">
                  <c:v>STI&amp;Digital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Sheet1!$B$65:$B$67</c:f>
              <c:strCache>
                <c:ptCount val="3"/>
                <c:pt idx="0">
                  <c:v>SSA</c:v>
                </c:pt>
                <c:pt idx="1">
                  <c:v>LAC</c:v>
                </c:pt>
                <c:pt idx="2">
                  <c:v>Asia-Pacific</c:v>
                </c:pt>
              </c:strCache>
            </c:strRef>
          </c:cat>
          <c:val>
            <c:numRef>
              <c:f>Sheet1!$D$65:$D$67</c:f>
              <c:numCache>
                <c:formatCode>General</c:formatCode>
                <c:ptCount val="3"/>
                <c:pt idx="0">
                  <c:v>20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0-4601-9E96-771FC40A2D87}"/>
            </c:ext>
          </c:extLst>
        </c:ser>
        <c:ser>
          <c:idx val="2"/>
          <c:order val="2"/>
          <c:tx>
            <c:strRef>
              <c:f>Sheet1!$E$64</c:f>
              <c:strCache>
                <c:ptCount val="1"/>
                <c:pt idx="0">
                  <c:v>Growth&amp;Jobs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Sheet1!$B$65:$B$67</c:f>
              <c:strCache>
                <c:ptCount val="3"/>
                <c:pt idx="0">
                  <c:v>SSA</c:v>
                </c:pt>
                <c:pt idx="1">
                  <c:v>LAC</c:v>
                </c:pt>
                <c:pt idx="2">
                  <c:v>Asia-Pacific</c:v>
                </c:pt>
              </c:strCache>
            </c:strRef>
          </c:cat>
          <c:val>
            <c:numRef>
              <c:f>Sheet1!$E$65:$E$67</c:f>
              <c:numCache>
                <c:formatCode>General</c:formatCode>
                <c:ptCount val="3"/>
                <c:pt idx="0">
                  <c:v>35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80-4601-9E96-771FC40A2D87}"/>
            </c:ext>
          </c:extLst>
        </c:ser>
        <c:ser>
          <c:idx val="3"/>
          <c:order val="3"/>
          <c:tx>
            <c:strRef>
              <c:f>Sheet1!$F$64</c:f>
              <c:strCache>
                <c:ptCount val="1"/>
                <c:pt idx="0">
                  <c:v>Migration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Sheet1!$B$65:$B$67</c:f>
              <c:strCache>
                <c:ptCount val="3"/>
                <c:pt idx="0">
                  <c:v>SSA</c:v>
                </c:pt>
                <c:pt idx="1">
                  <c:v>LAC</c:v>
                </c:pt>
                <c:pt idx="2">
                  <c:v>Asia-Pacific</c:v>
                </c:pt>
              </c:strCache>
            </c:strRef>
          </c:cat>
          <c:val>
            <c:numRef>
              <c:f>Sheet1!$F$65:$F$67</c:f>
              <c:numCache>
                <c:formatCode>General</c:formatCode>
                <c:ptCount val="3"/>
                <c:pt idx="0">
                  <c:v>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80-4601-9E96-771FC40A2D87}"/>
            </c:ext>
          </c:extLst>
        </c:ser>
        <c:ser>
          <c:idx val="4"/>
          <c:order val="4"/>
          <c:tx>
            <c:strRef>
              <c:f>Sheet1!$G$64</c:f>
              <c:strCache>
                <c:ptCount val="1"/>
                <c:pt idx="0">
                  <c:v>Governance, Peace&amp;Security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Sheet1!$B$65:$B$67</c:f>
              <c:strCache>
                <c:ptCount val="3"/>
                <c:pt idx="0">
                  <c:v>SSA</c:v>
                </c:pt>
                <c:pt idx="1">
                  <c:v>LAC</c:v>
                </c:pt>
                <c:pt idx="2">
                  <c:v>Asia-Pacific</c:v>
                </c:pt>
              </c:strCache>
            </c:strRef>
          </c:cat>
          <c:val>
            <c:numRef>
              <c:f>Sheet1!$G$65:$G$67</c:f>
              <c:numCache>
                <c:formatCode>General</c:formatCode>
                <c:ptCount val="3"/>
                <c:pt idx="0">
                  <c:v>20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80-4601-9E96-771FC40A2D87}"/>
            </c:ext>
          </c:extLst>
        </c:ser>
        <c:ser>
          <c:idx val="5"/>
          <c:order val="5"/>
          <c:tx>
            <c:strRef>
              <c:f>Sheet1!$H$64</c:f>
              <c:strCache>
                <c:ptCount val="1"/>
                <c:pt idx="0">
                  <c:v>Human Development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Sheet1!$B$65:$B$67</c:f>
              <c:strCache>
                <c:ptCount val="3"/>
                <c:pt idx="0">
                  <c:v>SSA</c:v>
                </c:pt>
                <c:pt idx="1">
                  <c:v>LAC</c:v>
                </c:pt>
                <c:pt idx="2">
                  <c:v>Asia-Pacific</c:v>
                </c:pt>
              </c:strCache>
            </c:strRef>
          </c:cat>
          <c:val>
            <c:numRef>
              <c:f>Sheet1!$H$65:$H$67</c:f>
              <c:numCache>
                <c:formatCode>General</c:formatCode>
                <c:ptCount val="3"/>
                <c:pt idx="0">
                  <c:v>43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80-4601-9E96-771FC40A2D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0095776"/>
        <c:axId val="260096432"/>
      </c:barChart>
      <c:catAx>
        <c:axId val="26009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096432"/>
        <c:crosses val="autoZero"/>
        <c:auto val="1"/>
        <c:lblAlgn val="ctr"/>
        <c:lblOffset val="100"/>
        <c:noMultiLvlLbl val="0"/>
      </c:catAx>
      <c:valAx>
        <c:axId val="26009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09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0.12649</cdr:x>
      <cdr:y>0.00181</cdr:y>
    </cdr:from>
    <cdr:to>
      <cdr:x>0.86653</cdr:x>
      <cdr:y>0.87307</cdr:y>
    </cdr:to>
    <cdr:sp macro="" textlink="">
      <cdr:nvSpPr>
        <cdr:cNvPr id="4" name="Arc 3"/>
        <cdr:cNvSpPr/>
      </cdr:nvSpPr>
      <cdr:spPr>
        <a:xfrm xmlns:a="http://schemas.openxmlformats.org/drawingml/2006/main">
          <a:off x="1209676" y="9525"/>
          <a:ext cx="7077074" cy="4576763"/>
        </a:xfrm>
        <a:prstGeom xmlns:a="http://schemas.openxmlformats.org/drawingml/2006/main" prst="arc">
          <a:avLst>
            <a:gd name="adj1" fmla="val 20628013"/>
            <a:gd name="adj2" fmla="val 12880064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0.24379</cdr:x>
      <cdr:y>0.11925</cdr:y>
    </cdr:from>
    <cdr:to>
      <cdr:x>0.50797</cdr:x>
      <cdr:y>0.37443</cdr:y>
    </cdr:to>
    <cdr:cxnSp macro="">
      <cdr:nvCxnSpPr>
        <cdr:cNvPr id="6" name="Straight Connector 5"/>
        <cdr:cNvCxnSpPr>
          <a:stCxn xmlns:a="http://schemas.openxmlformats.org/drawingml/2006/main" id="4" idx="2"/>
        </cdr:cNvCxnSpPr>
      </cdr:nvCxnSpPr>
      <cdr:spPr>
        <a:xfrm xmlns:a="http://schemas.openxmlformats.org/drawingml/2006/main">
          <a:off x="2331390" y="626432"/>
          <a:ext cx="2526360" cy="13404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0.50598</cdr:x>
      <cdr:y>0.25893</cdr:y>
    </cdr:from>
    <cdr:to>
      <cdr:x>0.83404</cdr:x>
      <cdr:y>0.37443</cdr:y>
    </cdr:to>
    <cdr:cxnSp macro="">
      <cdr:nvCxnSpPr>
        <cdr:cNvPr id="8" name="Straight Connector 7"/>
        <cdr:cNvCxnSpPr>
          <a:endCxn xmlns:a="http://schemas.openxmlformats.org/drawingml/2006/main" id="4" idx="0"/>
        </cdr:cNvCxnSpPr>
      </cdr:nvCxnSpPr>
      <cdr:spPr>
        <a:xfrm xmlns:a="http://schemas.openxmlformats.org/drawingml/2006/main" flipV="1">
          <a:off x="4838700" y="1360160"/>
          <a:ext cx="3137302" cy="60675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0.12649</cdr:x>
      <cdr:y>0.00181</cdr:y>
    </cdr:from>
    <cdr:to>
      <cdr:x>0.86653</cdr:x>
      <cdr:y>0.87307</cdr:y>
    </cdr:to>
    <cdr:sp macro="" textlink="">
      <cdr:nvSpPr>
        <cdr:cNvPr id="14" name="Arc 3"/>
        <cdr:cNvSpPr/>
      </cdr:nvSpPr>
      <cdr:spPr>
        <a:xfrm xmlns:a="http://schemas.openxmlformats.org/drawingml/2006/main">
          <a:off x="1209676" y="9525"/>
          <a:ext cx="7077074" cy="4576763"/>
        </a:xfrm>
        <a:prstGeom xmlns:a="http://schemas.openxmlformats.org/drawingml/2006/main" prst="arc">
          <a:avLst>
            <a:gd name="adj1" fmla="val 20628013"/>
            <a:gd name="adj2" fmla="val 12880064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0.24379</cdr:x>
      <cdr:y>0.11925</cdr:y>
    </cdr:from>
    <cdr:to>
      <cdr:x>0.50797</cdr:x>
      <cdr:y>0.37443</cdr:y>
    </cdr:to>
    <cdr:cxnSp macro="">
      <cdr:nvCxnSpPr>
        <cdr:cNvPr id="15" name="Straight Connector 5"/>
        <cdr:cNvCxnSpPr>
          <a:stCxn xmlns:a="http://schemas.openxmlformats.org/drawingml/2006/main" id="4" idx="2"/>
        </cdr:cNvCxnSpPr>
      </cdr:nvCxnSpPr>
      <cdr:spPr>
        <a:xfrm xmlns:a="http://schemas.openxmlformats.org/drawingml/2006/main">
          <a:off x="2331390" y="626432"/>
          <a:ext cx="2526360" cy="13404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0.50598</cdr:x>
      <cdr:y>0.25893</cdr:y>
    </cdr:from>
    <cdr:to>
      <cdr:x>0.83404</cdr:x>
      <cdr:y>0.37443</cdr:y>
    </cdr:to>
    <cdr:cxnSp macro="">
      <cdr:nvCxnSpPr>
        <cdr:cNvPr id="16" name="Straight Connector 7"/>
        <cdr:cNvCxnSpPr>
          <a:endCxn xmlns:a="http://schemas.openxmlformats.org/drawingml/2006/main" id="4" idx="0"/>
        </cdr:cNvCxnSpPr>
      </cdr:nvCxnSpPr>
      <cdr:spPr>
        <a:xfrm xmlns:a="http://schemas.openxmlformats.org/drawingml/2006/main" flipV="1">
          <a:off x="4838700" y="1360160"/>
          <a:ext cx="3137302" cy="60675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0.75398</cdr:x>
      <cdr:y>0.80961</cdr:y>
    </cdr:from>
    <cdr:to>
      <cdr:x>0.95916</cdr:x>
      <cdr:y>0.90752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7210425" y="4252913"/>
          <a:ext cx="196215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0.7749</cdr:x>
      <cdr:y>0.78785</cdr:y>
    </cdr:from>
    <cdr:to>
      <cdr:x>0.95418</cdr:x>
      <cdr:y>0.88939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410450" y="4138613"/>
          <a:ext cx="17145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0.77489</cdr:x>
      <cdr:y>0.66999</cdr:y>
    </cdr:from>
    <cdr:to>
      <cdr:x>0.99402</cdr:x>
      <cdr:y>0.96374</cdr:y>
    </cdr:to>
    <cdr:sp macro="" textlink="">
      <cdr:nvSpPr>
        <cdr:cNvPr id="20" name="Oval Callout 19"/>
        <cdr:cNvSpPr/>
      </cdr:nvSpPr>
      <cdr:spPr>
        <a:xfrm xmlns:a="http://schemas.openxmlformats.org/drawingml/2006/main">
          <a:off x="6048672" y="2798189"/>
          <a:ext cx="1710535" cy="1226836"/>
        </a:xfrm>
        <a:prstGeom xmlns:a="http://schemas.openxmlformats.org/drawingml/2006/main" prst="wedgeEllipseCallout">
          <a:avLst>
            <a:gd name="adj1" fmla="val -66745"/>
            <a:gd name="adj2" fmla="val -26276"/>
          </a:avLst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dirty="0" err="1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Neighbourhood</a:t>
          </a:r>
          <a:r>
            <a:rPr lang="en-US" sz="1000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, Development and International Cooperation Instrument  (NDICI)               75,25%</a:t>
          </a:r>
          <a:endParaRPr lang="en-GB" sz="1000" dirty="0">
            <a:solidFill>
              <a:sysClr val="windowText" lastClr="000000"/>
            </a:solidFill>
            <a:effectLst/>
          </a:endParaRPr>
        </a:p>
        <a:p xmlns:a="http://schemas.openxmlformats.org/drawingml/2006/main">
          <a:endParaRPr lang="en-US" sz="1000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6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428166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38D11739-61DF-409D-A0A0-BEB6DE7DAA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501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9" y="4714878"/>
            <a:ext cx="533589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6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428166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E462AEA-66B1-424D-BE7D-DE4B628861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582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EA62-AA53-4E1D-A8EC-961EF646207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16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>
                <a:cs typeface="Calibri"/>
              </a:rPr>
              <a:t>INTPA</a:t>
            </a:r>
            <a:endParaRPr lang="en-IE" dirty="0"/>
          </a:p>
          <a:p>
            <a:r>
              <a:rPr lang="en-IE" dirty="0" smtClean="0"/>
              <a:t>70 in SSA, 38 in LAC and 22 in Asia-Pacific:</a:t>
            </a:r>
            <a:r>
              <a:rPr lang="en-IE" baseline="0" dirty="0" smtClean="0"/>
              <a:t> 130 overall (114 country TEIs and 16 regional TEIs).</a:t>
            </a:r>
          </a:p>
          <a:p>
            <a:endParaRPr lang="en-IE" baseline="0" dirty="0" smtClean="0"/>
          </a:p>
          <a:p>
            <a:r>
              <a:rPr lang="en-IE" baseline="0" dirty="0" smtClean="0"/>
              <a:t>Thematically: 86 on Green Deal; 36 on Digital; 60 on Jobs and Growth; 15 on Migration and forced displacement; 34 on governance – while 72 contribute to Human Development.</a:t>
            </a:r>
            <a:endParaRPr lang="en-IE" dirty="0" smtClean="0"/>
          </a:p>
          <a:p>
            <a:endParaRPr lang="en-IE" dirty="0"/>
          </a:p>
          <a:p>
            <a:r>
              <a:rPr lang="en-IE" dirty="0"/>
              <a:t>NB: Human</a:t>
            </a:r>
            <a:r>
              <a:rPr lang="en-IE" baseline="0" dirty="0"/>
              <a:t> Development is defined as “direct contribution to the </a:t>
            </a:r>
            <a:r>
              <a:rPr lang="en-IE" baseline="0" dirty="0" smtClean="0"/>
              <a:t>Social Inclusion and Human </a:t>
            </a:r>
            <a:r>
              <a:rPr lang="en-IE" baseline="0" dirty="0"/>
              <a:t>Development </a:t>
            </a:r>
            <a:r>
              <a:rPr lang="en-IE" baseline="0" dirty="0" smtClean="0"/>
              <a:t>spending target</a:t>
            </a:r>
            <a:r>
              <a:rPr lang="en-IE" baseline="0" dirty="0"/>
              <a:t>”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72EA0-50AF-44FA-BF15-D96E8D74D9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4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2894D-9964-4A45-90CE-1201F7562A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5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41363"/>
            <a:ext cx="4935538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50" tIns="45950" rIns="91950" bIns="4595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8:notes"/>
          <p:cNvSpPr txBox="1">
            <a:spLocks noGrp="1"/>
          </p:cNvSpPr>
          <p:nvPr>
            <p:ph type="sldNum" idx="12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50" tIns="45950" rIns="91950" bIns="459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0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5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4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831" indent="-17083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6A0341-D281-45CA-8354-B882849200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7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586"/>
              </a:spcAft>
            </a:pPr>
            <a:endParaRPr lang="en-GB" sz="1100" dirty="0"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A0341-D281-45CA-8354-B8828492000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7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3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r>
              <a:rPr lang="fr-BE"/>
              <a:t>A simplified structure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179E645B-85D7-4B32-9F2F-238E61136D1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3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6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62AEA-66B1-424D-BE7D-DE4B6288619F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893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0B83-04E5-42DC-85EC-D7700E311F3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798-49A8-4FEB-8034-BF26125B2F1C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13" descr="logoE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02668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EAS_P_TXT_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4271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8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1CFC-3916-4819-97D4-B14AA008356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A8BD-A49D-4656-9848-48D9F37DE13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108-54CD-4BA4-8F9F-1FF306C26FE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2694-19A3-4D71-A5F2-01B3076A15B7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4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 userDrawn="1"/>
        </p:nvSpPr>
        <p:spPr>
          <a:xfrm>
            <a:off x="0" y="4983163"/>
            <a:ext cx="9144000" cy="1874837"/>
          </a:xfrm>
          <a:prstGeom prst="rect">
            <a:avLst/>
          </a:prstGeom>
          <a:solidFill>
            <a:srgbClr val="EE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600">
              <a:solidFill>
                <a:srgbClr val="FFFFFF"/>
              </a:solidFill>
            </a:endParaRPr>
          </a:p>
        </p:txBody>
      </p:sp>
      <p:pic>
        <p:nvPicPr>
          <p:cNvPr id="5" name="Bild 13" descr="jumping bo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1" descr="EYD_motto_EN Kopi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3888"/>
            <a:ext cx="24987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9" descr="EYD_emblem_3lines EN-08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817563"/>
            <a:ext cx="1117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3" y="5072380"/>
            <a:ext cx="3889375" cy="60134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2000"/>
              </a:lnSpc>
              <a:defRPr sz="1600" b="0" i="1" baseline="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4716463" y="2366963"/>
            <a:ext cx="3889375" cy="246094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177800" indent="-177800" algn="r">
              <a:lnSpc>
                <a:spcPts val="2400"/>
              </a:lnSpc>
              <a:spcBef>
                <a:spcPts val="0"/>
              </a:spcBef>
              <a:buNone/>
              <a:defRPr sz="2000" b="1">
                <a:latin typeface="Myriad Pro"/>
              </a:defRPr>
            </a:lvl1pPr>
            <a:lvl2pPr marL="177800" indent="-177800">
              <a:lnSpc>
                <a:spcPts val="1600"/>
              </a:lnSpc>
              <a:buFont typeface="Arial"/>
              <a:buChar char="•"/>
              <a:defRPr sz="1900" b="1">
                <a:latin typeface="Myriad Pro"/>
              </a:defRPr>
            </a:lvl2pPr>
            <a:lvl3pPr marL="355600" indent="-177800">
              <a:lnSpc>
                <a:spcPts val="1600"/>
              </a:lnSpc>
              <a:buFont typeface="Symbol" charset="2"/>
              <a:buChar char="-"/>
              <a:defRPr sz="1900" b="1">
                <a:latin typeface="Myriad Pro"/>
              </a:defRPr>
            </a:lvl3pPr>
            <a:lvl4pPr marL="533400" indent="-177800">
              <a:lnSpc>
                <a:spcPts val="1600"/>
              </a:lnSpc>
              <a:buFont typeface="Arial"/>
              <a:buChar char="•"/>
              <a:defRPr sz="1900" b="1">
                <a:latin typeface="Myriad Pro"/>
              </a:defRPr>
            </a:lvl4pPr>
            <a:lvl5pPr marL="723900" indent="-190500">
              <a:defRPr sz="1400">
                <a:latin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071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02004" y="135924"/>
            <a:ext cx="8932580" cy="6582548"/>
          </a:xfrm>
          <a:custGeom>
            <a:avLst/>
            <a:gdLst>
              <a:gd name="connsiteX0" fmla="*/ 0 w 9748299"/>
              <a:gd name="connsiteY0" fmla="*/ 0 h 5390985"/>
              <a:gd name="connsiteX1" fmla="*/ 9748299 w 9748299"/>
              <a:gd name="connsiteY1" fmla="*/ 0 h 5390985"/>
              <a:gd name="connsiteX2" fmla="*/ 9748299 w 9748299"/>
              <a:gd name="connsiteY2" fmla="*/ 5390985 h 5390985"/>
              <a:gd name="connsiteX3" fmla="*/ 3168704 w 9748299"/>
              <a:gd name="connsiteY3" fmla="*/ 5390985 h 5390985"/>
              <a:gd name="connsiteX4" fmla="*/ 3168704 w 9748299"/>
              <a:gd name="connsiteY4" fmla="*/ 5280290 h 5390985"/>
              <a:gd name="connsiteX5" fmla="*/ 9641018 w 9748299"/>
              <a:gd name="connsiteY5" fmla="*/ 5278094 h 5390985"/>
              <a:gd name="connsiteX6" fmla="*/ 9644135 w 9748299"/>
              <a:gd name="connsiteY6" fmla="*/ 113552 h 5390985"/>
              <a:gd name="connsiteX7" fmla="*/ 101576 w 9748299"/>
              <a:gd name="connsiteY7" fmla="*/ 100362 h 5390985"/>
              <a:gd name="connsiteX8" fmla="*/ 109749 w 9748299"/>
              <a:gd name="connsiteY8" fmla="*/ 5281328 h 5390985"/>
              <a:gd name="connsiteX9" fmla="*/ 646328 w 9748299"/>
              <a:gd name="connsiteY9" fmla="*/ 5281146 h 5390985"/>
              <a:gd name="connsiteX10" fmla="*/ 646328 w 9748299"/>
              <a:gd name="connsiteY10" fmla="*/ 5390985 h 5390985"/>
              <a:gd name="connsiteX11" fmla="*/ 0 w 9748299"/>
              <a:gd name="connsiteY11" fmla="*/ 5390985 h 53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8299" h="5390985">
                <a:moveTo>
                  <a:pt x="0" y="0"/>
                </a:moveTo>
                <a:lnTo>
                  <a:pt x="9748299" y="0"/>
                </a:lnTo>
                <a:lnTo>
                  <a:pt x="9748299" y="5390985"/>
                </a:lnTo>
                <a:lnTo>
                  <a:pt x="3168704" y="5390985"/>
                </a:lnTo>
                <a:lnTo>
                  <a:pt x="3168704" y="5280290"/>
                </a:lnTo>
                <a:lnTo>
                  <a:pt x="9641018" y="5278094"/>
                </a:lnTo>
                <a:lnTo>
                  <a:pt x="9644135" y="113552"/>
                </a:lnTo>
                <a:lnTo>
                  <a:pt x="101576" y="100362"/>
                </a:lnTo>
                <a:cubicBezTo>
                  <a:pt x="101126" y="1824176"/>
                  <a:pt x="110199" y="3557514"/>
                  <a:pt x="109749" y="5281328"/>
                </a:cubicBezTo>
                <a:lnTo>
                  <a:pt x="646328" y="5281146"/>
                </a:lnTo>
                <a:lnTo>
                  <a:pt x="646328" y="5390985"/>
                </a:lnTo>
                <a:lnTo>
                  <a:pt x="0" y="5390985"/>
                </a:lnTo>
                <a:close/>
              </a:path>
            </a:pathLst>
          </a:custGeom>
          <a:gradFill>
            <a:gsLst>
              <a:gs pos="0">
                <a:srgbClr val="DBD2CC"/>
              </a:gs>
              <a:gs pos="25000">
                <a:srgbClr val="F5CE2A"/>
              </a:gs>
              <a:gs pos="75000">
                <a:srgbClr val="003399"/>
              </a:gs>
              <a:gs pos="50000">
                <a:srgbClr val="FA6E25"/>
              </a:gs>
              <a:gs pos="100000">
                <a:srgbClr val="9BB1D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49">
              <a:gradFill>
                <a:gsLst>
                  <a:gs pos="0">
                    <a:srgbClr val="DBD2CC"/>
                  </a:gs>
                  <a:gs pos="25000">
                    <a:srgbClr val="FFC000"/>
                  </a:gs>
                  <a:gs pos="75000">
                    <a:srgbClr val="003399"/>
                  </a:gs>
                  <a:gs pos="50000">
                    <a:srgbClr val="FA6E25"/>
                  </a:gs>
                  <a:gs pos="100000">
                    <a:srgbClr val="9BB1DC"/>
                  </a:gs>
                </a:gsLst>
                <a:lin ang="0" scaled="1"/>
              </a:gra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784304" y="0"/>
            <a:ext cx="1794081" cy="346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649" b="1">
                <a:gradFill>
                  <a:gsLst>
                    <a:gs pos="0">
                      <a:srgbClr val="DBD2CC"/>
                    </a:gs>
                    <a:gs pos="25000">
                      <a:srgbClr val="FFC000"/>
                    </a:gs>
                    <a:gs pos="75000">
                      <a:srgbClr val="003399"/>
                    </a:gs>
                    <a:gs pos="50000">
                      <a:srgbClr val="FA6E25"/>
                    </a:gs>
                    <a:gs pos="100000">
                      <a:srgbClr val="9BB1DC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#TEAMEUROPE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20736" y="1985762"/>
            <a:ext cx="2281469" cy="4980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64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0736" y="2951318"/>
            <a:ext cx="2281469" cy="4980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64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20736" y="3916875"/>
            <a:ext cx="2281469" cy="4980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64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20737" y="2951318"/>
            <a:ext cx="2717519" cy="49804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buFontTx/>
              <a:buNone/>
              <a:defRPr sz="164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37" y="3916875"/>
            <a:ext cx="2717519" cy="49804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FontTx/>
              <a:buNone/>
              <a:defRPr sz="164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020735" y="1985762"/>
            <a:ext cx="2717521" cy="49804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FontTx/>
              <a:buNone/>
              <a:defRPr sz="164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20737" y="4882431"/>
            <a:ext cx="2717519" cy="49804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buFontTx/>
              <a:buNone/>
              <a:defRPr sz="164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020735" y="647769"/>
            <a:ext cx="3611284" cy="498048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FontTx/>
              <a:buNone/>
              <a:defRPr sz="2015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40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81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34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4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337DA-5EAE-4484-9E2D-38DBB591CEFF}"/>
              </a:ext>
            </a:extLst>
          </p:cNvPr>
          <p:cNvSpPr/>
          <p:nvPr userDrawn="1"/>
        </p:nvSpPr>
        <p:spPr>
          <a:xfrm>
            <a:off x="0" y="8"/>
            <a:ext cx="914399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1DD7A8-893F-42B9-AB4F-293F9A240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r="16392" b="17065"/>
          <a:stretch/>
        </p:blipFill>
        <p:spPr>
          <a:xfrm>
            <a:off x="3874652" y="-26070"/>
            <a:ext cx="1628775" cy="144529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505A29B-EA9A-482E-A569-9E95128BC901}"/>
              </a:ext>
            </a:extLst>
          </p:cNvPr>
          <p:cNvGrpSpPr/>
          <p:nvPr userDrawn="1"/>
        </p:nvGrpSpPr>
        <p:grpSpPr>
          <a:xfrm>
            <a:off x="4230251" y="6393976"/>
            <a:ext cx="684215" cy="464024"/>
            <a:chOff x="5760243" y="4097143"/>
            <a:chExt cx="684214" cy="4640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AA3372E-7729-439A-A4A2-141477115973}"/>
                </a:ext>
              </a:extLst>
            </p:cNvPr>
            <p:cNvSpPr/>
            <p:nvPr userDrawn="1"/>
          </p:nvSpPr>
          <p:spPr>
            <a:xfrm>
              <a:off x="5760244" y="4097143"/>
              <a:ext cx="684213" cy="464024"/>
            </a:xfrm>
            <a:prstGeom prst="rect">
              <a:avLst/>
            </a:prstGeom>
            <a:solidFill>
              <a:srgbClr val="E65225"/>
            </a:solidFill>
            <a:ln>
              <a:solidFill>
                <a:srgbClr val="E6522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1111DE-C2E0-4D11-B16C-52EBF888055E}"/>
                </a:ext>
              </a:extLst>
            </p:cNvPr>
            <p:cNvSpPr txBox="1"/>
            <p:nvPr userDrawn="1"/>
          </p:nvSpPr>
          <p:spPr>
            <a:xfrm>
              <a:off x="5760243" y="4122404"/>
              <a:ext cx="684213" cy="270617"/>
            </a:xfrm>
            <a:prstGeom prst="rect">
              <a:avLst/>
            </a:prstGeom>
            <a:noFill/>
          </p:spPr>
          <p:txBody>
            <a:bodyPr wrap="square" lIns="36000" tIns="18000" rIns="36000" rtlCol="0">
              <a:spAutoFit/>
            </a:bodyPr>
            <a:lstStyle/>
            <a:p>
              <a:pPr>
                <a:lnSpc>
                  <a:spcPts val="805"/>
                </a:lnSpc>
              </a:pPr>
              <a:r>
                <a:rPr lang="en-IE" sz="756" b="0" i="1" dirty="0">
                  <a:solidFill>
                    <a:schemeClr val="bg1"/>
                  </a:solidFill>
                  <a:latin typeface="EC Square Sans Cond Pro" panose="020B0506040000020004" pitchFamily="34" charset="0"/>
                </a:rPr>
                <a:t>International Partnerships</a:t>
              </a:r>
              <a:endParaRPr lang="en-GB" sz="756" b="0" i="1" dirty="0" err="1">
                <a:solidFill>
                  <a:schemeClr val="bg1"/>
                </a:solidFill>
                <a:latin typeface="EC Square Sans Cond Pro" panose="020B05060400000200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1021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97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81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34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4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3822C7-5E19-4324-9DD4-F491B4CD144B}"/>
              </a:ext>
            </a:extLst>
          </p:cNvPr>
          <p:cNvSpPr/>
          <p:nvPr userDrawn="1"/>
        </p:nvSpPr>
        <p:spPr>
          <a:xfrm>
            <a:off x="0" y="8"/>
            <a:ext cx="914399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2C99BE-A370-4423-BD6D-94498420D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r="16392" b="17065"/>
          <a:stretch/>
        </p:blipFill>
        <p:spPr>
          <a:xfrm>
            <a:off x="3874652" y="-26070"/>
            <a:ext cx="1628775" cy="144529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1CDC14-F4AE-46A2-838D-865F6E9241ED}"/>
              </a:ext>
            </a:extLst>
          </p:cNvPr>
          <p:cNvGrpSpPr/>
          <p:nvPr userDrawn="1"/>
        </p:nvGrpSpPr>
        <p:grpSpPr>
          <a:xfrm>
            <a:off x="4230251" y="6393976"/>
            <a:ext cx="684215" cy="464024"/>
            <a:chOff x="5760243" y="4097143"/>
            <a:chExt cx="684214" cy="4640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5DC240-18C0-40EF-9EDA-753E36A31438}"/>
                </a:ext>
              </a:extLst>
            </p:cNvPr>
            <p:cNvSpPr/>
            <p:nvPr userDrawn="1"/>
          </p:nvSpPr>
          <p:spPr>
            <a:xfrm>
              <a:off x="5760244" y="4097143"/>
              <a:ext cx="684213" cy="464024"/>
            </a:xfrm>
            <a:prstGeom prst="rect">
              <a:avLst/>
            </a:prstGeom>
            <a:solidFill>
              <a:srgbClr val="E65225"/>
            </a:solidFill>
            <a:ln>
              <a:solidFill>
                <a:srgbClr val="E6522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C1F1DD-9DF3-40D1-A9E8-DE3132AA9EF8}"/>
                </a:ext>
              </a:extLst>
            </p:cNvPr>
            <p:cNvSpPr txBox="1"/>
            <p:nvPr userDrawn="1"/>
          </p:nvSpPr>
          <p:spPr>
            <a:xfrm>
              <a:off x="5760243" y="4122404"/>
              <a:ext cx="684213" cy="270617"/>
            </a:xfrm>
            <a:prstGeom prst="rect">
              <a:avLst/>
            </a:prstGeom>
            <a:noFill/>
          </p:spPr>
          <p:txBody>
            <a:bodyPr wrap="square" lIns="36000" tIns="18000" rIns="36000" rtlCol="0">
              <a:spAutoFit/>
            </a:bodyPr>
            <a:lstStyle/>
            <a:p>
              <a:pPr>
                <a:lnSpc>
                  <a:spcPts val="805"/>
                </a:lnSpc>
              </a:pPr>
              <a:r>
                <a:rPr lang="en-IE" sz="756" b="0" i="1" dirty="0">
                  <a:solidFill>
                    <a:schemeClr val="bg1"/>
                  </a:solidFill>
                  <a:latin typeface="EC Square Sans Cond Pro" panose="020B0506040000020004" pitchFamily="34" charset="0"/>
                </a:rPr>
                <a:t>International Partnerships</a:t>
              </a:r>
              <a:endParaRPr lang="en-GB" sz="756" b="0" i="1" dirty="0" err="1">
                <a:solidFill>
                  <a:schemeClr val="bg1"/>
                </a:solidFill>
                <a:latin typeface="EC Square Sans Cond Pro" panose="020B05060400000200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5830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8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81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34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4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2EC308-9D88-43DF-8D44-EF4B811DCB92}"/>
              </a:ext>
            </a:extLst>
          </p:cNvPr>
          <p:cNvSpPr/>
          <p:nvPr userDrawn="1"/>
        </p:nvSpPr>
        <p:spPr>
          <a:xfrm>
            <a:off x="0" y="8"/>
            <a:ext cx="914399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4AE10D-1E87-4BDB-90BE-AA0C01B32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r="16392" b="17065"/>
          <a:stretch/>
        </p:blipFill>
        <p:spPr>
          <a:xfrm>
            <a:off x="3874652" y="-26070"/>
            <a:ext cx="1628775" cy="14452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8B352D5-4D99-435B-9958-1D863F8EB304}"/>
              </a:ext>
            </a:extLst>
          </p:cNvPr>
          <p:cNvGrpSpPr/>
          <p:nvPr userDrawn="1"/>
        </p:nvGrpSpPr>
        <p:grpSpPr>
          <a:xfrm>
            <a:off x="4230251" y="6393976"/>
            <a:ext cx="684215" cy="464024"/>
            <a:chOff x="5760243" y="4097143"/>
            <a:chExt cx="684214" cy="4640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6B08EA-935E-423C-8986-8CC20F54EA8D}"/>
                </a:ext>
              </a:extLst>
            </p:cNvPr>
            <p:cNvSpPr/>
            <p:nvPr userDrawn="1"/>
          </p:nvSpPr>
          <p:spPr>
            <a:xfrm>
              <a:off x="5760244" y="4097143"/>
              <a:ext cx="684213" cy="464024"/>
            </a:xfrm>
            <a:prstGeom prst="rect">
              <a:avLst/>
            </a:prstGeom>
            <a:solidFill>
              <a:srgbClr val="E65225"/>
            </a:solidFill>
            <a:ln>
              <a:solidFill>
                <a:srgbClr val="E6522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20B319-E38B-4D40-A4FF-B9D534FA17CF}"/>
                </a:ext>
              </a:extLst>
            </p:cNvPr>
            <p:cNvSpPr txBox="1"/>
            <p:nvPr userDrawn="1"/>
          </p:nvSpPr>
          <p:spPr>
            <a:xfrm>
              <a:off x="5760243" y="4122404"/>
              <a:ext cx="684213" cy="270617"/>
            </a:xfrm>
            <a:prstGeom prst="rect">
              <a:avLst/>
            </a:prstGeom>
            <a:noFill/>
          </p:spPr>
          <p:txBody>
            <a:bodyPr wrap="square" lIns="36000" tIns="18000" rIns="36000" rtlCol="0">
              <a:spAutoFit/>
            </a:bodyPr>
            <a:lstStyle/>
            <a:p>
              <a:pPr>
                <a:lnSpc>
                  <a:spcPts val="805"/>
                </a:lnSpc>
              </a:pPr>
              <a:r>
                <a:rPr lang="en-IE" sz="756" b="0" i="1" dirty="0">
                  <a:solidFill>
                    <a:schemeClr val="bg1"/>
                  </a:solidFill>
                  <a:latin typeface="EC Square Sans Cond Pro" panose="020B0506040000020004" pitchFamily="34" charset="0"/>
                </a:rPr>
                <a:t>International Partnerships</a:t>
              </a:r>
              <a:endParaRPr lang="en-GB" sz="756" b="0" i="1" dirty="0" err="1">
                <a:solidFill>
                  <a:schemeClr val="bg1"/>
                </a:solidFill>
                <a:latin typeface="EC Square Sans Cond Pro" panose="020B05060400000200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2601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6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6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617" y="6045266"/>
            <a:ext cx="1715733" cy="451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356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4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6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130D3-C867-4E8C-9D8A-878CAC77EB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617" y="6045266"/>
            <a:ext cx="1715733" cy="451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0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8179274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4" y="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97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M-E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56B5-C1AB-4619-BED2-2227C7F49DE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4" y="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5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4" y="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860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3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9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4" y="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236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82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82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4" y="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032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6" y="1825629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3" y="482863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5" y="-46383"/>
            <a:ext cx="4606787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152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4" y="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8654" y="1748088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4775" y="1748088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860896" y="1748087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77017" y="1748086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093138" y="1748086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28654" y="3934120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244775" y="3934120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860896" y="3934119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477017" y="3934118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093138" y="3934118"/>
            <a:ext cx="1422217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85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108965" y="1913425"/>
            <a:ext cx="1406386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288552" y="2898477"/>
            <a:ext cx="1730463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61485" y="1913416"/>
            <a:ext cx="2389134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4" y="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3660" y="1748086"/>
            <a:ext cx="1982390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30193" y="2860831"/>
            <a:ext cx="1215323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689327" y="3790927"/>
            <a:ext cx="1490663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703664" y="3908959"/>
            <a:ext cx="1313615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411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4" y="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7473" y="2165299"/>
            <a:ext cx="1604002" cy="1603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686050" y="2165300"/>
            <a:ext cx="1604002" cy="1603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4630" y="2165299"/>
            <a:ext cx="1604002" cy="1603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603207" y="2165298"/>
            <a:ext cx="1604002" cy="1603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0A2E4E-B1CA-44E4-A0C6-71EC23F3EF4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502484" y="3905558"/>
            <a:ext cx="0" cy="14395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E6F8CD9-3C94-4A4B-BC7C-9AB53D1D4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7473" y="3905595"/>
            <a:ext cx="1604565" cy="1780310"/>
          </a:xfrm>
        </p:spPr>
        <p:txBody>
          <a:bodyPr/>
          <a:lstStyle>
            <a:lvl1pPr algn="ctr">
              <a:spcAft>
                <a:spcPts val="600"/>
              </a:spcAft>
              <a:defRPr sz="1400"/>
            </a:lvl1pPr>
            <a:lvl2pPr algn="ctr">
              <a:spcAft>
                <a:spcPts val="600"/>
              </a:spcAft>
              <a:defRPr sz="1400"/>
            </a:lvl2pPr>
            <a:lvl3pPr algn="ctr">
              <a:spcAft>
                <a:spcPts val="600"/>
              </a:spcAft>
              <a:defRPr sz="1400"/>
            </a:lvl3pPr>
            <a:lvl4pPr algn="ctr">
              <a:spcAft>
                <a:spcPts val="600"/>
              </a:spcAft>
              <a:defRPr sz="1400"/>
            </a:lvl4pPr>
            <a:lvl5pPr algn="ctr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A6E82456-9737-412E-AF2E-4C3D2FE39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86050" y="3906979"/>
            <a:ext cx="1604565" cy="1778925"/>
          </a:xfrm>
        </p:spPr>
        <p:txBody>
          <a:bodyPr/>
          <a:lstStyle>
            <a:lvl1pPr algn="ctr">
              <a:spcAft>
                <a:spcPts val="600"/>
              </a:spcAft>
              <a:defRPr sz="1400"/>
            </a:lvl1pPr>
            <a:lvl2pPr algn="ctr">
              <a:spcAft>
                <a:spcPts val="600"/>
              </a:spcAft>
              <a:defRPr sz="1400"/>
            </a:lvl2pPr>
            <a:lvl3pPr algn="ctr">
              <a:spcAft>
                <a:spcPts val="600"/>
              </a:spcAft>
              <a:defRPr sz="1400"/>
            </a:lvl3pPr>
            <a:lvl4pPr algn="ctr">
              <a:spcAft>
                <a:spcPts val="600"/>
              </a:spcAft>
              <a:defRPr sz="1400"/>
            </a:lvl4pPr>
            <a:lvl5pPr algn="ctr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AF32502D-3D33-4139-8AD7-F51C61B38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4067" y="3905595"/>
            <a:ext cx="1604565" cy="1778924"/>
          </a:xfrm>
        </p:spPr>
        <p:txBody>
          <a:bodyPr/>
          <a:lstStyle>
            <a:lvl1pPr algn="ctr">
              <a:spcAft>
                <a:spcPts val="600"/>
              </a:spcAft>
              <a:defRPr sz="1400"/>
            </a:lvl1pPr>
            <a:lvl2pPr algn="ctr">
              <a:spcAft>
                <a:spcPts val="600"/>
              </a:spcAft>
              <a:defRPr sz="1400"/>
            </a:lvl2pPr>
            <a:lvl3pPr algn="ctr">
              <a:spcAft>
                <a:spcPts val="600"/>
              </a:spcAft>
              <a:defRPr sz="1400"/>
            </a:lvl3pPr>
            <a:lvl4pPr algn="ctr">
              <a:spcAft>
                <a:spcPts val="600"/>
              </a:spcAft>
              <a:defRPr sz="1400"/>
            </a:lvl4pPr>
            <a:lvl5pPr algn="ctr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3982E323-2E3F-4EEF-9E4D-8EEF870C82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2925" y="3905558"/>
            <a:ext cx="1604565" cy="1778924"/>
          </a:xfrm>
        </p:spPr>
        <p:txBody>
          <a:bodyPr/>
          <a:lstStyle>
            <a:lvl1pPr algn="ctr">
              <a:spcAft>
                <a:spcPts val="600"/>
              </a:spcAft>
              <a:defRPr sz="1400"/>
            </a:lvl1pPr>
            <a:lvl2pPr algn="ctr">
              <a:spcAft>
                <a:spcPts val="600"/>
              </a:spcAft>
              <a:defRPr sz="1400"/>
            </a:lvl2pPr>
            <a:lvl3pPr algn="ctr">
              <a:spcAft>
                <a:spcPts val="600"/>
              </a:spcAft>
              <a:defRPr sz="1400"/>
            </a:lvl3pPr>
            <a:lvl4pPr algn="ctr">
              <a:spcAft>
                <a:spcPts val="600"/>
              </a:spcAft>
              <a:defRPr sz="1400"/>
            </a:lvl4pPr>
            <a:lvl5pPr algn="ctr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C5B193-2016-4472-956A-BFB7665913F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467058" y="3905558"/>
            <a:ext cx="0" cy="14395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1ED8DD-C1A6-4DB6-8928-E55303F32BE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412236" y="3905558"/>
            <a:ext cx="0" cy="14395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246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4" y="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811422" y="2165299"/>
            <a:ext cx="1604002" cy="1603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769999" y="2165300"/>
            <a:ext cx="1604002" cy="1603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728579" y="2165299"/>
            <a:ext cx="1604002" cy="160399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E6F8CD9-3C94-4A4B-BC7C-9AB53D1D4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11422" y="3905595"/>
            <a:ext cx="1604565" cy="1780310"/>
          </a:xfrm>
        </p:spPr>
        <p:txBody>
          <a:bodyPr/>
          <a:lstStyle>
            <a:lvl1pPr algn="ctr">
              <a:spcAft>
                <a:spcPts val="600"/>
              </a:spcAft>
              <a:defRPr sz="1400"/>
            </a:lvl1pPr>
            <a:lvl2pPr algn="ctr">
              <a:spcAft>
                <a:spcPts val="600"/>
              </a:spcAft>
              <a:defRPr sz="1400"/>
            </a:lvl2pPr>
            <a:lvl3pPr algn="ctr">
              <a:spcAft>
                <a:spcPts val="600"/>
              </a:spcAft>
              <a:defRPr sz="1400"/>
            </a:lvl3pPr>
            <a:lvl4pPr algn="ctr">
              <a:spcAft>
                <a:spcPts val="600"/>
              </a:spcAft>
              <a:defRPr sz="1400"/>
            </a:lvl4pPr>
            <a:lvl5pPr algn="ctr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A6E82456-9737-412E-AF2E-4C3D2FE39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69999" y="3906979"/>
            <a:ext cx="1604565" cy="1778925"/>
          </a:xfrm>
        </p:spPr>
        <p:txBody>
          <a:bodyPr/>
          <a:lstStyle>
            <a:lvl1pPr algn="ctr">
              <a:spcAft>
                <a:spcPts val="600"/>
              </a:spcAft>
              <a:defRPr sz="1400"/>
            </a:lvl1pPr>
            <a:lvl2pPr algn="ctr">
              <a:spcAft>
                <a:spcPts val="600"/>
              </a:spcAft>
              <a:defRPr sz="1400"/>
            </a:lvl2pPr>
            <a:lvl3pPr algn="ctr">
              <a:spcAft>
                <a:spcPts val="600"/>
              </a:spcAft>
              <a:defRPr sz="1400"/>
            </a:lvl3pPr>
            <a:lvl4pPr algn="ctr">
              <a:spcAft>
                <a:spcPts val="600"/>
              </a:spcAft>
              <a:defRPr sz="1400"/>
            </a:lvl4pPr>
            <a:lvl5pPr algn="ctr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AF32502D-3D33-4139-8AD7-F51C61B38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8016" y="3905595"/>
            <a:ext cx="1604565" cy="1778924"/>
          </a:xfrm>
        </p:spPr>
        <p:txBody>
          <a:bodyPr/>
          <a:lstStyle>
            <a:lvl1pPr algn="ctr">
              <a:spcAft>
                <a:spcPts val="600"/>
              </a:spcAft>
              <a:defRPr sz="1400"/>
            </a:lvl1pPr>
            <a:lvl2pPr algn="ctr">
              <a:spcAft>
                <a:spcPts val="600"/>
              </a:spcAft>
              <a:defRPr sz="1400"/>
            </a:lvl2pPr>
            <a:lvl3pPr algn="ctr">
              <a:spcAft>
                <a:spcPts val="600"/>
              </a:spcAft>
              <a:defRPr sz="1400"/>
            </a:lvl3pPr>
            <a:lvl4pPr algn="ctr">
              <a:spcAft>
                <a:spcPts val="600"/>
              </a:spcAft>
              <a:defRPr sz="1400"/>
            </a:lvl4pPr>
            <a:lvl5pPr algn="ctr"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228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7" y="1992575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7" y="743804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533" y="1992575"/>
            <a:ext cx="5327745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39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EDC-5273-44F4-93CE-9338B73B280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CB1-8AA6-45E3-9868-9D952E32E165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9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4" y="9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163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36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42-AE0F-4E2E-A6D8-2F922F55B9C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DEC6-B79D-40F4-BDAE-C5B021F6E1C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CC8E-04E8-4D0A-AAF1-E60635A2264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CAD-AF3B-4EEF-B42A-A7C2789198D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60B-4B8C-4715-B070-5511BEE8CBC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E35C-FE78-4FF9-8956-CC4CB70D5FA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8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F284-D169-44E2-9C53-03307255B22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6A2B-83C5-4A49-8BE6-A5392DC2CDD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3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1F2D-467D-4F9D-93B8-ADF3ABF8EA9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AB9-E6C2-40C0-83A3-051671AF7A63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1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AA6D-406E-47DB-8942-9933BC7A566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6079-9822-4689-82F5-8BEF62E64176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32843-D42C-49F4-B894-45EC7BF299B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2/9/2022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94EB-4D0A-4749-B2C5-8D9467722E4F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3" descr="logoEC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88914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EAS_P_TXT_S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375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21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70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3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2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66BFA-1A1B-442C-A929-CCC006018E2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617" y="6045996"/>
            <a:ext cx="1715733" cy="450423"/>
          </a:xfrm>
          <a:prstGeom prst="rect">
            <a:avLst/>
          </a:prstGeom>
        </p:spPr>
      </p:pic>
    </p:spTree>
    <p:custDataLst>
      <p:tags r:id="rId20"/>
    </p:custDataLst>
    <p:extLst>
      <p:ext uri="{BB962C8B-B14F-4D97-AF65-F5344CB8AC3E}">
        <p14:creationId xmlns:p14="http://schemas.microsoft.com/office/powerpoint/2010/main" val="424405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26" Type="http://schemas.openxmlformats.org/officeDocument/2006/relationships/image" Target="../media/image59.jpeg"/><Relationship Id="rId3" Type="http://schemas.openxmlformats.org/officeDocument/2006/relationships/image" Target="../media/image36.pn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5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29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24" Type="http://schemas.openxmlformats.org/officeDocument/2006/relationships/image" Target="../media/image57.jpeg"/><Relationship Id="rId32" Type="http://schemas.openxmlformats.org/officeDocument/2006/relationships/image" Target="../media/image65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28" Type="http://schemas.openxmlformats.org/officeDocument/2006/relationships/image" Target="../media/image61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31" Type="http://schemas.openxmlformats.org/officeDocument/2006/relationships/image" Target="../media/image64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Relationship Id="rId27" Type="http://schemas.openxmlformats.org/officeDocument/2006/relationships/image" Target="../media/image60.jpeg"/><Relationship Id="rId30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18" Type="http://schemas.openxmlformats.org/officeDocument/2006/relationships/image" Target="../media/image84.jpeg"/><Relationship Id="rId26" Type="http://schemas.openxmlformats.org/officeDocument/2006/relationships/image" Target="../media/image91.jpeg"/><Relationship Id="rId3" Type="http://schemas.openxmlformats.org/officeDocument/2006/relationships/image" Target="../media/image69.jpeg"/><Relationship Id="rId21" Type="http://schemas.openxmlformats.org/officeDocument/2006/relationships/image" Target="../media/image87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5" Type="http://schemas.openxmlformats.org/officeDocument/2006/relationships/image" Target="../media/image90.jpeg"/><Relationship Id="rId3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2.jpeg"/><Relationship Id="rId20" Type="http://schemas.openxmlformats.org/officeDocument/2006/relationships/image" Target="../media/image86.jpeg"/><Relationship Id="rId29" Type="http://schemas.openxmlformats.org/officeDocument/2006/relationships/image" Target="../media/image9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24" Type="http://schemas.openxmlformats.org/officeDocument/2006/relationships/image" Target="../media/image89.jpeg"/><Relationship Id="rId32" Type="http://schemas.openxmlformats.org/officeDocument/2006/relationships/chart" Target="../charts/chart3.xml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23" Type="http://schemas.openxmlformats.org/officeDocument/2006/relationships/image" Target="../media/image57.jpeg"/><Relationship Id="rId28" Type="http://schemas.openxmlformats.org/officeDocument/2006/relationships/image" Target="../media/image93.jpeg"/><Relationship Id="rId10" Type="http://schemas.openxmlformats.org/officeDocument/2006/relationships/image" Target="../media/image76.jpeg"/><Relationship Id="rId19" Type="http://schemas.openxmlformats.org/officeDocument/2006/relationships/image" Target="../media/image85.jpeg"/><Relationship Id="rId31" Type="http://schemas.openxmlformats.org/officeDocument/2006/relationships/image" Target="../media/image9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Relationship Id="rId22" Type="http://schemas.openxmlformats.org/officeDocument/2006/relationships/image" Target="../media/image88.jpeg"/><Relationship Id="rId27" Type="http://schemas.openxmlformats.org/officeDocument/2006/relationships/image" Target="../media/image92.jpeg"/><Relationship Id="rId30" Type="http://schemas.openxmlformats.org/officeDocument/2006/relationships/image" Target="../media/image9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1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2.xml"/><Relationship Id="rId6" Type="http://schemas.openxmlformats.org/officeDocument/2006/relationships/image" Target="../media/image103.pn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9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013176"/>
            <a:ext cx="59003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/>
              <a:t>VI Encuentro de empresas licitadoras españolas</a:t>
            </a:r>
            <a:endParaRPr lang="en-GB" sz="2000" dirty="0" smtClean="0">
              <a:solidFill>
                <a:srgbClr val="003399"/>
              </a:solidFill>
            </a:endParaRPr>
          </a:p>
          <a:p>
            <a:pPr algn="r"/>
            <a:r>
              <a:rPr lang="en-GB" dirty="0" smtClean="0">
                <a:solidFill>
                  <a:srgbClr val="003399"/>
                </a:solidFill>
              </a:rPr>
              <a:t>10 de </a:t>
            </a:r>
            <a:r>
              <a:rPr lang="en-GB" dirty="0" err="1" smtClean="0">
                <a:solidFill>
                  <a:srgbClr val="003399"/>
                </a:solidFill>
              </a:rPr>
              <a:t>febrero</a:t>
            </a:r>
            <a:r>
              <a:rPr lang="en-GB" dirty="0" smtClean="0">
                <a:solidFill>
                  <a:srgbClr val="003399"/>
                </a:solidFill>
              </a:rPr>
              <a:t> de 2022</a:t>
            </a:r>
          </a:p>
          <a:p>
            <a:pPr algn="r"/>
            <a:r>
              <a:rPr lang="es-ES" dirty="0" smtClean="0">
                <a:solidFill>
                  <a:srgbClr val="003399"/>
                </a:solidFill>
              </a:rPr>
              <a:t>Javier </a:t>
            </a:r>
            <a:r>
              <a:rPr lang="es-ES" dirty="0" smtClean="0">
                <a:solidFill>
                  <a:srgbClr val="003399"/>
                </a:solidFill>
              </a:rPr>
              <a:t>FERNANDEZ ADMETLLA</a:t>
            </a:r>
            <a:endParaRPr lang="es-ES" b="0" dirty="0" smtClean="0">
              <a:solidFill>
                <a:srgbClr val="003399"/>
              </a:solidFill>
            </a:endParaRPr>
          </a:p>
          <a:p>
            <a:pPr algn="r"/>
            <a:r>
              <a:rPr lang="es-ES" dirty="0" smtClean="0">
                <a:solidFill>
                  <a:srgbClr val="003399"/>
                </a:solidFill>
              </a:rPr>
              <a:t>INTPA</a:t>
            </a:r>
            <a:r>
              <a:rPr lang="es-ES" b="0" dirty="0" smtClean="0">
                <a:solidFill>
                  <a:srgbClr val="003399"/>
                </a:solidFill>
              </a:rPr>
              <a:t> D3</a:t>
            </a:r>
          </a:p>
          <a:p>
            <a:pPr algn="r"/>
            <a:r>
              <a:rPr lang="es-ES" dirty="0" err="1" smtClean="0">
                <a:solidFill>
                  <a:srgbClr val="003399"/>
                </a:solidFill>
              </a:rPr>
              <a:t>Comision</a:t>
            </a:r>
            <a:r>
              <a:rPr lang="es-ES" dirty="0" smtClean="0">
                <a:solidFill>
                  <a:srgbClr val="003399"/>
                </a:solidFill>
              </a:rPr>
              <a:t> Europea</a:t>
            </a:r>
            <a:endParaRPr lang="es-ES" b="0" dirty="0" smtClean="0">
              <a:solidFill>
                <a:srgbClr val="00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628800"/>
            <a:ext cx="61305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accent2"/>
                </a:solidFill>
              </a:rPr>
              <a:t>Introducción</a:t>
            </a:r>
            <a:r>
              <a:rPr lang="es-ES_tradnl" sz="2800" dirty="0">
                <a:solidFill>
                  <a:schemeClr val="accent2"/>
                </a:solidFill>
              </a:rPr>
              <a:t>: </a:t>
            </a:r>
          </a:p>
          <a:p>
            <a:pPr algn="ctr"/>
            <a:r>
              <a:rPr lang="es-ES_tradnl" sz="2800" dirty="0" smtClean="0">
                <a:solidFill>
                  <a:schemeClr val="accent2"/>
                </a:solidFill>
              </a:rPr>
              <a:t>La acción </a:t>
            </a:r>
            <a:r>
              <a:rPr lang="es-ES_tradnl" sz="2800" dirty="0">
                <a:solidFill>
                  <a:schemeClr val="accent2"/>
                </a:solidFill>
              </a:rPr>
              <a:t>Exterior de la UE </a:t>
            </a:r>
            <a:r>
              <a:rPr lang="es-ES_tradnl" sz="2800" dirty="0" smtClean="0">
                <a:solidFill>
                  <a:schemeClr val="accent2"/>
                </a:solidFill>
              </a:rPr>
              <a:t>2021-2027</a:t>
            </a:r>
            <a:r>
              <a:rPr lang="en-GB" sz="2800" dirty="0" smtClean="0">
                <a:solidFill>
                  <a:schemeClr val="accent2"/>
                </a:solidFill>
              </a:rPr>
              <a:t>: </a:t>
            </a:r>
            <a:r>
              <a:rPr lang="en-GB" sz="2800" dirty="0" err="1" smtClean="0">
                <a:solidFill>
                  <a:schemeClr val="accent2"/>
                </a:solidFill>
              </a:rPr>
              <a:t>Asociaciones</a:t>
            </a:r>
            <a:r>
              <a:rPr lang="en-GB" sz="2800" dirty="0" smtClean="0">
                <a:solidFill>
                  <a:schemeClr val="accent2"/>
                </a:solidFill>
              </a:rPr>
              <a:t> </a:t>
            </a:r>
            <a:r>
              <a:rPr lang="en-GB" sz="2800" dirty="0" err="1" smtClean="0">
                <a:solidFill>
                  <a:schemeClr val="accent2"/>
                </a:solidFill>
              </a:rPr>
              <a:t>Internacionales</a:t>
            </a:r>
            <a:r>
              <a:rPr lang="en-GB" sz="2800" dirty="0" smtClean="0">
                <a:solidFill>
                  <a:schemeClr val="accent2"/>
                </a:solidFill>
              </a:rPr>
              <a:t> y el </a:t>
            </a:r>
            <a:r>
              <a:rPr lang="en-GB" sz="2800" dirty="0" err="1" smtClean="0">
                <a:solidFill>
                  <a:schemeClr val="accent2"/>
                </a:solidFill>
              </a:rPr>
              <a:t>programa</a:t>
            </a:r>
            <a:r>
              <a:rPr lang="en-GB" sz="2800" dirty="0" smtClean="0">
                <a:solidFill>
                  <a:schemeClr val="accent2"/>
                </a:solidFill>
              </a:rPr>
              <a:t> “Europa Global”</a:t>
            </a:r>
            <a:endParaRPr lang="en-GB" sz="2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71" y="332657"/>
            <a:ext cx="1894132" cy="10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360040"/>
          </a:xfrm>
        </p:spPr>
        <p:txBody>
          <a:bodyPr>
            <a:noAutofit/>
          </a:bodyPr>
          <a:lstStyle/>
          <a:p>
            <a:r>
              <a:rPr lang="fr-BE" sz="3600" b="1" dirty="0" err="1">
                <a:solidFill>
                  <a:schemeClr val="accent1">
                    <a:lumMod val="50000"/>
                  </a:schemeClr>
                </a:solidFill>
              </a:rPr>
              <a:t>Priordiades</a:t>
            </a:r>
            <a:r>
              <a:rPr lang="fr-BE" sz="3600" b="1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fr-BE" sz="3600" b="1" dirty="0" err="1">
                <a:solidFill>
                  <a:schemeClr val="accent1">
                    <a:lumMod val="50000"/>
                  </a:schemeClr>
                </a:solidFill>
              </a:rPr>
              <a:t>objetivos</a:t>
            </a:r>
            <a:r>
              <a:rPr lang="fr-BE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b="1" dirty="0" err="1">
                <a:solidFill>
                  <a:schemeClr val="accent1">
                    <a:lumMod val="50000"/>
                  </a:schemeClr>
                </a:solidFill>
              </a:rPr>
              <a:t>adicionales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E35C-FE78-4FF9-8956-CC4CB70D5FA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67" y="1844824"/>
            <a:ext cx="864469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200" b="1" dirty="0" smtClean="0"/>
              <a:t>1</a:t>
            </a:r>
            <a:r>
              <a:rPr lang="es-ES" sz="2200" b="1" dirty="0" smtClean="0"/>
              <a:t>) Estado de la Unión de 2021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/>
              <a:t>Vacunas </a:t>
            </a:r>
            <a:r>
              <a:rPr lang="es-ES" sz="2200" dirty="0" err="1" smtClean="0"/>
              <a:t>mRNA</a:t>
            </a:r>
            <a:r>
              <a:rPr lang="es-ES" sz="2200" dirty="0" smtClean="0"/>
              <a:t>: financiar la producción de </a:t>
            </a:r>
            <a:r>
              <a:rPr lang="es-ES" sz="2200" b="1" dirty="0" smtClean="0"/>
              <a:t>+1 </a:t>
            </a:r>
            <a:r>
              <a:rPr lang="es-ES" sz="2200" b="1" dirty="0" err="1" smtClean="0"/>
              <a:t>billion</a:t>
            </a:r>
            <a:r>
              <a:rPr lang="es-ES" sz="2200" b="1" dirty="0" smtClean="0"/>
              <a:t> </a:t>
            </a:r>
            <a:r>
              <a:rPr lang="es-ES" sz="2200" dirty="0" smtClean="0"/>
              <a:t>dosis y donar </a:t>
            </a:r>
            <a:r>
              <a:rPr lang="es-ES" sz="2200" b="1" dirty="0" smtClean="0"/>
              <a:t>+200 millones </a:t>
            </a:r>
            <a:r>
              <a:rPr lang="es-ES" sz="2200" dirty="0" smtClean="0"/>
              <a:t>dosis (junto con las 250 millones de dosis ya donados)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/>
              <a:t>Cambio climático: EUR </a:t>
            </a:r>
            <a:r>
              <a:rPr lang="es-ES" sz="2200" b="1" dirty="0" smtClean="0"/>
              <a:t>4.000 millones más</a:t>
            </a:r>
            <a:endParaRPr lang="es-E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/>
              <a:t>Biodiversidad: </a:t>
            </a:r>
            <a:r>
              <a:rPr lang="es-ES" sz="2200" b="1" dirty="0" smtClean="0"/>
              <a:t>doblar </a:t>
            </a:r>
            <a:r>
              <a:rPr lang="es-ES" sz="2200" dirty="0" smtClean="0"/>
              <a:t>los fondos con respecto a 2014-20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/>
              <a:t>Creación de la estrategia « </a:t>
            </a:r>
            <a:r>
              <a:rPr lang="es-ES" sz="2200" b="1" dirty="0" smtClean="0"/>
              <a:t>Global Gateway »</a:t>
            </a:r>
            <a:r>
              <a:rPr lang="es-ES" sz="2200" dirty="0" smtClean="0"/>
              <a:t>: conectar países y personas a través de infraestructuras y sistemas (digital, clima y energía sostenible, transporte, salud</a:t>
            </a:r>
            <a:r>
              <a:rPr lang="es-ES" sz="2200" dirty="0"/>
              <a:t> </a:t>
            </a:r>
            <a:r>
              <a:rPr lang="es-ES" sz="2200" dirty="0" smtClean="0"/>
              <a:t>y educación)</a:t>
            </a:r>
          </a:p>
          <a:p>
            <a:pPr algn="just"/>
            <a:endParaRPr lang="es-ES" sz="2200" dirty="0" smtClean="0"/>
          </a:p>
          <a:p>
            <a:pPr algn="just"/>
            <a:r>
              <a:rPr lang="es-ES" sz="2200" b="1" dirty="0" smtClean="0"/>
              <a:t>2) Comisaria </a:t>
            </a:r>
            <a:r>
              <a:rPr lang="es-ES" sz="2200" b="1" dirty="0" err="1" smtClean="0"/>
              <a:t>Urpilainen</a:t>
            </a:r>
            <a:endParaRPr lang="es-ES" sz="22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/>
              <a:t>Objetivo financiero de al menos 10% para </a:t>
            </a:r>
            <a:r>
              <a:rPr lang="es-ES" sz="2200" b="1" dirty="0" smtClean="0"/>
              <a:t>educación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24427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35" y="1114040"/>
            <a:ext cx="7910945" cy="586768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Una Europa mas fuerte en el Mundo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Pilares de una Comisión “Geopolítica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” para 2019-2024, reflejados en la </a:t>
            </a:r>
            <a:r>
              <a:rPr lang="es-ES" sz="2000" u="sng" dirty="0" smtClean="0">
                <a:solidFill>
                  <a:schemeClr val="accent1">
                    <a:lumMod val="50000"/>
                  </a:schemeClr>
                </a:solidFill>
              </a:rPr>
              <a:t>programación de Europa Global</a:t>
            </a:r>
            <a:endParaRPr lang="es-ES" sz="20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0F3DC0-2EC9-4572-AD02-7D4CEDA038EF}"/>
              </a:ext>
            </a:extLst>
          </p:cNvPr>
          <p:cNvSpPr/>
          <p:nvPr/>
        </p:nvSpPr>
        <p:spPr>
          <a:xfrm>
            <a:off x="6082876" y="3800553"/>
            <a:ext cx="2700000" cy="2212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5CECF4-DE73-4C31-84AF-AA4788198D26}"/>
              </a:ext>
            </a:extLst>
          </p:cNvPr>
          <p:cNvSpPr>
            <a:spLocks noChangeAspect="1"/>
          </p:cNvSpPr>
          <p:nvPr/>
        </p:nvSpPr>
        <p:spPr>
          <a:xfrm>
            <a:off x="6082876" y="2101364"/>
            <a:ext cx="2700000" cy="1593596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5F604B-E660-4F17-8BEF-422ABC03B766}"/>
              </a:ext>
            </a:extLst>
          </p:cNvPr>
          <p:cNvSpPr/>
          <p:nvPr/>
        </p:nvSpPr>
        <p:spPr>
          <a:xfrm>
            <a:off x="3219256" y="3790808"/>
            <a:ext cx="2700000" cy="1870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3F2537-45A8-4C88-8797-3AB3DD53246E}"/>
              </a:ext>
            </a:extLst>
          </p:cNvPr>
          <p:cNvSpPr/>
          <p:nvPr/>
        </p:nvSpPr>
        <p:spPr>
          <a:xfrm>
            <a:off x="3219256" y="2088460"/>
            <a:ext cx="2700000" cy="160650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ABF51E-73A2-495C-B432-E4415BE9E21A}"/>
              </a:ext>
            </a:extLst>
          </p:cNvPr>
          <p:cNvSpPr/>
          <p:nvPr/>
        </p:nvSpPr>
        <p:spPr>
          <a:xfrm>
            <a:off x="355636" y="3792526"/>
            <a:ext cx="2700000" cy="1868722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47CF34-AE57-438D-9BD9-3DFE2D9B90DF}"/>
              </a:ext>
            </a:extLst>
          </p:cNvPr>
          <p:cNvSpPr/>
          <p:nvPr/>
        </p:nvSpPr>
        <p:spPr>
          <a:xfrm>
            <a:off x="355636" y="2088460"/>
            <a:ext cx="2700000" cy="16065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DC9168-DD88-4E4B-9E9B-F2D1DF814B22}"/>
              </a:ext>
            </a:extLst>
          </p:cNvPr>
          <p:cNvSpPr txBox="1"/>
          <p:nvPr/>
        </p:nvSpPr>
        <p:spPr>
          <a:xfrm>
            <a:off x="437329" y="2353384"/>
            <a:ext cx="2499784" cy="99421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pPr algn="ctr"/>
            <a:r>
              <a:rPr lang="es-ES" sz="1500" b="1" dirty="0" smtClean="0">
                <a:solidFill>
                  <a:schemeClr val="bg1"/>
                </a:solidFill>
              </a:rPr>
              <a:t>5 grandes áreas prioritarias para Asociaciones Internacionales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961D53-0835-414F-B490-CAA05B3B4197}"/>
              </a:ext>
            </a:extLst>
          </p:cNvPr>
          <p:cNvSpPr txBox="1"/>
          <p:nvPr/>
        </p:nvSpPr>
        <p:spPr>
          <a:xfrm>
            <a:off x="455744" y="3808700"/>
            <a:ext cx="2499784" cy="76338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Alianzas para un crecimiento sostenible y creación de empleo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DF27A7-D7C9-4704-9BE1-662FF1CE3092}"/>
              </a:ext>
            </a:extLst>
          </p:cNvPr>
          <p:cNvSpPr txBox="1"/>
          <p:nvPr/>
        </p:nvSpPr>
        <p:spPr>
          <a:xfrm>
            <a:off x="469654" y="4620866"/>
            <a:ext cx="2580470" cy="104038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</a:rPr>
              <a:t>Inversiones sostenibles y reducción de riesgo; creación de trabajos decentes; educación y formación; clima de negocios e inversiones; integración económica regional; comercio sostenible.</a:t>
            </a:r>
            <a:endParaRPr lang="es-ES" sz="105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5A4164-A978-486D-A948-F988CDC278F0}"/>
              </a:ext>
            </a:extLst>
          </p:cNvPr>
          <p:cNvSpPr txBox="1"/>
          <p:nvPr/>
        </p:nvSpPr>
        <p:spPr>
          <a:xfrm>
            <a:off x="3392257" y="2204029"/>
            <a:ext cx="2464382" cy="53255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Alianzas y asociaciones verdes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2D7948-5895-4613-8D17-66F03EBFDA4C}"/>
              </a:ext>
            </a:extLst>
          </p:cNvPr>
          <p:cNvSpPr txBox="1"/>
          <p:nvPr/>
        </p:nvSpPr>
        <p:spPr>
          <a:xfrm>
            <a:off x="3346633" y="2718893"/>
            <a:ext cx="2445245" cy="87879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</a:rPr>
              <a:t>Economía circular; biodiversidad ciudades verdes y sostenibles,;  energía sostenible; sistemas alimentarios: de la granja al tenedor; aguas y océanos…</a:t>
            </a:r>
            <a:endParaRPr lang="es-ES" sz="105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71D6DF-F60D-47FE-AB44-D6AE26A2FF50}"/>
              </a:ext>
            </a:extLst>
          </p:cNvPr>
          <p:cNvSpPr txBox="1"/>
          <p:nvPr/>
        </p:nvSpPr>
        <p:spPr>
          <a:xfrm>
            <a:off x="3329998" y="3860220"/>
            <a:ext cx="2276718" cy="53255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Asociaciones para la migración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3F38FE-AD23-4E0B-8CCE-5136C6402DF1}"/>
              </a:ext>
            </a:extLst>
          </p:cNvPr>
          <p:cNvSpPr txBox="1"/>
          <p:nvPr/>
        </p:nvSpPr>
        <p:spPr>
          <a:xfrm>
            <a:off x="3362664" y="4452933"/>
            <a:ext cx="2244052" cy="104038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</a:rPr>
              <a:t>Causas profundas para la migración y el desplazamiento forzado; gestión de la migración; solución estable para los refugiados, vías legales pata la migración</a:t>
            </a:r>
            <a:endParaRPr lang="es-ES" sz="105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290029-0BA5-4349-B519-3CF2532745D0}"/>
              </a:ext>
            </a:extLst>
          </p:cNvPr>
          <p:cNvSpPr txBox="1"/>
          <p:nvPr/>
        </p:nvSpPr>
        <p:spPr>
          <a:xfrm>
            <a:off x="6092258" y="2204029"/>
            <a:ext cx="2690618" cy="53255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Digital, Ciencia, Tecnología e Innovación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A1AC21-3982-402E-8D0D-F8472C033A1B}"/>
              </a:ext>
            </a:extLst>
          </p:cNvPr>
          <p:cNvSpPr txBox="1"/>
          <p:nvPr/>
        </p:nvSpPr>
        <p:spPr>
          <a:xfrm>
            <a:off x="6231193" y="2797251"/>
            <a:ext cx="2287165" cy="55563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</a:rPr>
              <a:t>Gobernanza y conectividad digital; e-</a:t>
            </a:r>
            <a:r>
              <a:rPr lang="es-ES" sz="1050" dirty="0" err="1" smtClean="0">
                <a:solidFill>
                  <a:schemeClr val="bg1"/>
                </a:solidFill>
              </a:rPr>
              <a:t>services</a:t>
            </a:r>
            <a:r>
              <a:rPr lang="es-ES" sz="1050" dirty="0" smtClean="0">
                <a:solidFill>
                  <a:schemeClr val="bg1"/>
                </a:solidFill>
              </a:rPr>
              <a:t>; formación digital, protección de datos</a:t>
            </a:r>
            <a:endParaRPr lang="es-ES" sz="105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B5E1D9-052E-406D-B136-73FEC926465B}"/>
              </a:ext>
            </a:extLst>
          </p:cNvPr>
          <p:cNvSpPr txBox="1"/>
          <p:nvPr/>
        </p:nvSpPr>
        <p:spPr>
          <a:xfrm>
            <a:off x="6231192" y="3907260"/>
            <a:ext cx="2402763" cy="76338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</a:rPr>
              <a:t>Gobernanza, Paz y Seguridad / Desarrollo Humano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280C74-745D-41F7-B8C1-22658BBC88F9}"/>
              </a:ext>
            </a:extLst>
          </p:cNvPr>
          <p:cNvSpPr txBox="1"/>
          <p:nvPr/>
        </p:nvSpPr>
        <p:spPr>
          <a:xfrm>
            <a:off x="6250409" y="4741092"/>
            <a:ext cx="2383546" cy="12019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35100" tIns="35100" rIns="35100" bIns="35100" rtlCol="0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</a:rPr>
              <a:t>Derechos humanos, democracia y valores fundamentales; Desarrollo humano; Estado de derecho; prevención de conflictos; paz sostenible y resiliencia; lucha contra el terrorismo y el crimen organizado</a:t>
            </a:r>
            <a:endParaRPr lang="es-ES" sz="1050" dirty="0">
              <a:solidFill>
                <a:schemeClr val="bg1"/>
              </a:solidFill>
            </a:endParaRPr>
          </a:p>
        </p:txBody>
      </p:sp>
      <p:pic>
        <p:nvPicPr>
          <p:cNvPr id="22" name="Picture 2" descr="https://pbs.twimg.com/media/EUNisLRXkAAwfv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32616" r="54512" b="21828"/>
          <a:stretch/>
        </p:blipFill>
        <p:spPr bwMode="auto">
          <a:xfrm>
            <a:off x="8162030" y="66048"/>
            <a:ext cx="855700" cy="8777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73801" y="66048"/>
            <a:ext cx="142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4"/>
                </a:solidFill>
                <a:latin typeface="EC Square Sans Cond Pro Medium" panose="020B0606000000020004" pitchFamily="34" charset="0"/>
              </a:rPr>
              <a:t>Fundamental a corto/medio plazo: respuesta a la pandemia</a:t>
            </a:r>
            <a:endParaRPr lang="es-ES" i="1" dirty="0">
              <a:solidFill>
                <a:schemeClr val="accent4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815880" y="-582987"/>
            <a:ext cx="2923674" cy="216568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25132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36" y="1208534"/>
            <a:ext cx="8740600" cy="790284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Implementación de EG: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un proceso de dos etapas</a:t>
            </a:r>
            <a:b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45029" y="1905360"/>
            <a:ext cx="4602880" cy="238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u="sng" dirty="0" smtClean="0">
                <a:solidFill>
                  <a:schemeClr val="tx2"/>
                </a:solidFill>
                <a:latin typeface="+mj-lt"/>
              </a:rPr>
              <a:t>Planificación anual (ejecución financiera):</a:t>
            </a:r>
            <a:endParaRPr lang="es-ES" sz="2000" b="1" dirty="0" smtClean="0">
              <a:solidFill>
                <a:schemeClr val="tx2"/>
              </a:solidFill>
              <a:latin typeface="+mj-lt"/>
            </a:endParaRPr>
          </a:p>
          <a:p>
            <a:pPr>
              <a:buClr>
                <a:srgbClr val="FFFFFF"/>
              </a:buClr>
            </a:pPr>
            <a:r>
              <a:rPr lang="es-ES" sz="2000" b="0" dirty="0" smtClean="0">
                <a:solidFill>
                  <a:schemeClr val="tx2"/>
                </a:solidFill>
                <a:latin typeface="+mj-lt"/>
              </a:rPr>
              <a:t>Decisiones adoptando </a:t>
            </a:r>
            <a:r>
              <a:rPr lang="es-ES" sz="2000" b="1" dirty="0" smtClean="0">
                <a:solidFill>
                  <a:schemeClr val="tx2"/>
                </a:solidFill>
                <a:latin typeface="+mj-lt"/>
              </a:rPr>
              <a:t>planes de acción anuales u medidas individuales o especiales </a:t>
            </a:r>
            <a:r>
              <a:rPr lang="es-ES" sz="2000" b="0" dirty="0" smtClean="0">
                <a:solidFill>
                  <a:schemeClr val="tx2"/>
                </a:solidFill>
                <a:latin typeface="+mj-lt"/>
              </a:rPr>
              <a:t>autorizando gastos para acciones especificas en países, regiones o bajo los programas temáticos. </a:t>
            </a:r>
          </a:p>
          <a:p>
            <a:pPr>
              <a:buClr>
                <a:srgbClr val="FFFFFF"/>
              </a:buClr>
            </a:pPr>
            <a:endParaRPr lang="en-US" sz="1800" b="0" dirty="0" smtClean="0">
              <a:solidFill>
                <a:schemeClr val="tx2"/>
              </a:solidFill>
              <a:latin typeface="+mj-lt"/>
            </a:endParaRPr>
          </a:p>
          <a:p>
            <a:pPr marL="285750" indent="-285750">
              <a:buClr>
                <a:srgbClr val="FFFFFF"/>
              </a:buClr>
              <a:buFont typeface="Wingdings" panose="05000000000000000000" pitchFamily="2" charset="2"/>
              <a:buChar char="à"/>
            </a:pPr>
            <a:endParaRPr lang="en-US" sz="18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6661" y="1836055"/>
            <a:ext cx="4123830" cy="26022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2000" b="1" u="sng" dirty="0" smtClean="0">
                <a:solidFill>
                  <a:schemeClr val="tx2"/>
                </a:solidFill>
                <a:latin typeface="+mj-lt"/>
              </a:rPr>
              <a:t>Programación (largo plazo, 7 años)</a:t>
            </a:r>
            <a:r>
              <a:rPr lang="es-ES" sz="2000" u="sng" dirty="0" smtClean="0">
                <a:solidFill>
                  <a:schemeClr val="tx2"/>
                </a:solidFill>
                <a:latin typeface="+mj-lt"/>
              </a:rPr>
              <a:t>:</a:t>
            </a:r>
            <a:endParaRPr lang="es-ES" sz="2000" dirty="0" smtClean="0">
              <a:solidFill>
                <a:schemeClr val="tx2"/>
              </a:solidFill>
              <a:latin typeface="+mj-lt"/>
            </a:endParaRPr>
          </a:p>
          <a:p>
            <a:pPr mar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s-ES" sz="2000" dirty="0" smtClean="0">
                <a:solidFill>
                  <a:schemeClr val="tx2"/>
                </a:solidFill>
                <a:latin typeface="+mj-lt"/>
              </a:rPr>
              <a:t>Decisiones adoptando </a:t>
            </a:r>
            <a:r>
              <a:rPr lang="es-ES" sz="2000" b="1" dirty="0" smtClean="0">
                <a:solidFill>
                  <a:schemeClr val="tx2"/>
                </a:solidFill>
                <a:latin typeface="+mj-lt"/>
              </a:rPr>
              <a:t>Programas Indicativos Plurianuales</a:t>
            </a:r>
            <a:r>
              <a:rPr lang="es-ES" sz="2000" dirty="0" smtClean="0">
                <a:solidFill>
                  <a:schemeClr val="tx2"/>
                </a:solidFill>
                <a:latin typeface="+mj-lt"/>
              </a:rPr>
              <a:t> por país/región o por programa temático, indicando prioridades y dotaciones indicativas</a:t>
            </a:r>
          </a:p>
          <a:p>
            <a:pPr mar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s-ES" sz="2000" dirty="0" smtClean="0">
                <a:solidFill>
                  <a:schemeClr val="tx2"/>
                </a:solidFill>
                <a:latin typeface="+mj-lt"/>
              </a:rPr>
              <a:t>Basado en  documentos existentes (en su mayoría, planes de desarrollo del país)</a:t>
            </a:r>
          </a:p>
          <a:p>
            <a:pPr mar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endParaRPr lang="en-US" sz="1700" dirty="0">
              <a:solidFill>
                <a:schemeClr val="tx2"/>
              </a:solidFill>
              <a:latin typeface="+mj-lt"/>
            </a:endParaRPr>
          </a:p>
          <a:p>
            <a:pPr mar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endParaRPr lang="en-US" sz="1700" dirty="0" smtClean="0">
              <a:solidFill>
                <a:schemeClr val="tx2"/>
              </a:solidFill>
              <a:latin typeface="+mj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 smtClean="0">
              <a:solidFill>
                <a:schemeClr val="tx2"/>
              </a:solidFill>
              <a:latin typeface="+mj-lt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 smtClean="0"/>
          </a:p>
          <a:p>
            <a:pPr fontAlgn="auto">
              <a:spcAft>
                <a:spcPts val="0"/>
              </a:spcAft>
            </a:pPr>
            <a:endParaRPr lang="fr-BE" sz="1200" dirty="0" smtClean="0"/>
          </a:p>
          <a:p>
            <a:pPr fontAlgn="auto">
              <a:spcAft>
                <a:spcPts val="0"/>
              </a:spcAft>
            </a:pPr>
            <a:endParaRPr lang="fr-BE" sz="1200" dirty="0" smtClean="0"/>
          </a:p>
          <a:p>
            <a:pPr fontAlgn="auto">
              <a:spcAft>
                <a:spcPts val="0"/>
              </a:spcAft>
            </a:pPr>
            <a:endParaRPr lang="fr-B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4067" y="4318261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Procedimientos</a:t>
            </a:r>
          </a:p>
          <a:p>
            <a:endParaRPr lang="es-ES" sz="1600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chemeClr val="bg1"/>
                </a:solidFill>
              </a:rPr>
              <a:t>Preparación: consultas con socios (gobiernos e instituciones locales, 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sociedad civil, otros donantes, etc.).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chemeClr val="bg1"/>
                </a:solidFill>
              </a:rPr>
              <a:t>Consultas inter-servicios (servicios de la Comisión), 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chemeClr val="bg1"/>
                </a:solidFill>
              </a:rPr>
              <a:t>Comité (Estados miembros) y </a:t>
            </a:r>
          </a:p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chemeClr val="bg1"/>
                </a:solidFill>
              </a:rPr>
              <a:t>Adopción por el Colegio</a:t>
            </a:r>
          </a:p>
          <a:p>
            <a:pPr marL="285750" indent="-285750">
              <a:buFontTx/>
              <a:buChar char="-"/>
            </a:pPr>
            <a:endParaRPr lang="es-ES_tradnl" sz="16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87624" y="4739990"/>
            <a:ext cx="6723143" cy="1627263"/>
            <a:chOff x="154983" y="3645917"/>
            <a:chExt cx="11547679" cy="23179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" t="72252" r="41356" b="12483"/>
            <a:stretch/>
          </p:blipFill>
          <p:spPr>
            <a:xfrm>
              <a:off x="154983" y="3645917"/>
              <a:ext cx="11547679" cy="2177298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079134" y="4120250"/>
              <a:ext cx="7451968" cy="1843591"/>
              <a:chOff x="303840" y="4768065"/>
              <a:chExt cx="2791052" cy="64227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03840" y="4768065"/>
                <a:ext cx="2791052" cy="6422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824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72835" y="4818003"/>
                <a:ext cx="2659600" cy="539028"/>
                <a:chOff x="372835" y="4818003"/>
                <a:chExt cx="2659600" cy="539028"/>
              </a:xfrm>
              <a:solidFill>
                <a:schemeClr val="bg1"/>
              </a:solidFill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72835" y="4818003"/>
                  <a:ext cx="2386604" cy="539028"/>
                  <a:chOff x="815523" y="4951675"/>
                  <a:chExt cx="2386604" cy="539028"/>
                </a:xfrm>
                <a:grpFill/>
              </p:grpSpPr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84986" y="5358080"/>
                    <a:ext cx="224382" cy="13134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524" y="4953499"/>
                    <a:ext cx="224382" cy="13134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84793" y="4951675"/>
                    <a:ext cx="224382" cy="133170"/>
                  </a:xfrm>
                  <a:prstGeom prst="rect">
                    <a:avLst/>
                  </a:prstGeom>
                  <a:grpFill/>
                  <a:ln w="9525"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86575" y="5159665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6895" y="5157778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657" b="1544"/>
                  <a:stretch/>
                </p:blipFill>
                <p:spPr>
                  <a:xfrm>
                    <a:off x="1354063" y="4955385"/>
                    <a:ext cx="224382" cy="133984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3448" y="4955385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62101" y="4955385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07055" y="5354759"/>
                    <a:ext cx="224382" cy="13134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523" y="5161255"/>
                    <a:ext cx="224382" cy="13134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92717" y="4957209"/>
                    <a:ext cx="224382" cy="13134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04204" y="4955385"/>
                    <a:ext cx="224382" cy="13134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787"/>
                  <a:stretch/>
                </p:blipFill>
                <p:spPr>
                  <a:xfrm>
                    <a:off x="2704204" y="5159580"/>
                    <a:ext cx="224382" cy="130789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828"/>
                  <a:stretch/>
                </p:blipFill>
                <p:spPr>
                  <a:xfrm>
                    <a:off x="2433153" y="4957062"/>
                    <a:ext cx="224382" cy="13073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7626" y="5157778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96898" y="5157778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65550" y="5157778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34819" y="5157200"/>
                    <a:ext cx="224382" cy="13134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77745" y="5158788"/>
                    <a:ext cx="224382" cy="13134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523" y="5359357"/>
                    <a:ext cx="224382" cy="13134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7004" y="5359357"/>
                    <a:ext cx="224382" cy="131345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5674" y="5357533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97543" y="5355130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36083" y="5355130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66375" y="5355130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77745" y="4954553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77745" y="5353336"/>
                    <a:ext cx="224382" cy="133170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</p:pic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36" r="3339"/>
                <a:stretch/>
              </p:blipFill>
              <p:spPr>
                <a:xfrm>
                  <a:off x="2808598" y="5023528"/>
                  <a:ext cx="223837" cy="13320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620" t="-17167" r="-1" b="-9664"/>
                <a:stretch/>
              </p:blipFill>
              <p:spPr>
                <a:xfrm>
                  <a:off x="2808916" y="5218115"/>
                  <a:ext cx="223200" cy="13335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</p:grpSp>
        </p:grpSp>
      </p:grpSp>
      <p:sp>
        <p:nvSpPr>
          <p:cNvPr id="46" name="Text Placeholder 8"/>
          <p:cNvSpPr txBox="1">
            <a:spLocks/>
          </p:cNvSpPr>
          <p:nvPr/>
        </p:nvSpPr>
        <p:spPr>
          <a:xfrm>
            <a:off x="1985366" y="4448738"/>
            <a:ext cx="5127658" cy="57090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s-ES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Iniciativas “Equipo Europa” (</a:t>
            </a:r>
            <a:r>
              <a:rPr lang="es-ES" sz="28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TEIs</a:t>
            </a:r>
            <a:r>
              <a:rPr lang="es-ES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  <a:endParaRPr lang="es-ES" sz="28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0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85853"/>
            <a:ext cx="8472746" cy="495307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Resultados de la </a:t>
            </a:r>
            <a:r>
              <a:rPr lang="es-ES" sz="2800" b="1" dirty="0" smtClean="0">
                <a:solidFill>
                  <a:srgbClr val="002060"/>
                </a:solidFill>
              </a:rPr>
              <a:t>programación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329798-49A8-4FEB-8034-BF26125B2F1C}" type="slidenum">
              <a:rPr lang="en-GB">
                <a:solidFill>
                  <a:srgbClr val="000000">
                    <a:tint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solidFill>
                <a:srgbClr val="000000">
                  <a:tint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2768" y="3325127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9"/>
            <a:ext cx="3888432" cy="2543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771" y="1684034"/>
            <a:ext cx="3778857" cy="2584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5" y="4388180"/>
            <a:ext cx="3542143" cy="23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37091" y="764704"/>
            <a:ext cx="7409613" cy="89673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Iniciativas “Equipo Europa” (</a:t>
            </a:r>
            <a:r>
              <a:rPr lang="es-ES" sz="36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TEIs</a:t>
            </a:r>
            <a:r>
              <a:rPr lang="es-ES" sz="3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  <a:endParaRPr lang="es-E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6189" y="1633770"/>
            <a:ext cx="3611156" cy="37352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IE" dirty="0" err="1" smtClean="0"/>
              <a:t>Por</a:t>
            </a:r>
            <a:r>
              <a:rPr lang="en-IE" dirty="0" smtClean="0"/>
              <a:t> zona </a:t>
            </a:r>
            <a:r>
              <a:rPr lang="en-IE" dirty="0" err="1" smtClean="0"/>
              <a:t>geograficas</a:t>
            </a:r>
            <a:r>
              <a:rPr lang="en-IE" dirty="0" smtClean="0"/>
              <a:t> (130 TEIs)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35549" y="1633770"/>
            <a:ext cx="3611156" cy="37352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IE" dirty="0" err="1" smtClean="0"/>
              <a:t>Por</a:t>
            </a:r>
            <a:r>
              <a:rPr lang="en-IE" dirty="0" smtClean="0"/>
              <a:t> </a:t>
            </a:r>
            <a:r>
              <a:rPr lang="en-IE" dirty="0" err="1" smtClean="0"/>
              <a:t>prioridades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5536" y="5805264"/>
            <a:ext cx="2555605" cy="588095"/>
            <a:chOff x="303840" y="4768065"/>
            <a:chExt cx="2791052" cy="642276"/>
          </a:xfrm>
        </p:grpSpPr>
        <p:sp>
          <p:nvSpPr>
            <p:cNvPr id="8" name="Rectangle 7"/>
            <p:cNvSpPr/>
            <p:nvPr/>
          </p:nvSpPr>
          <p:spPr>
            <a:xfrm>
              <a:off x="303840" y="4768065"/>
              <a:ext cx="2791052" cy="642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8680">
                <a:defRPr/>
              </a:pPr>
              <a:endParaRPr lang="en-GB" sz="1649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72835" y="4818003"/>
              <a:ext cx="2659600" cy="539028"/>
              <a:chOff x="372835" y="4818003"/>
              <a:chExt cx="2659600" cy="539028"/>
            </a:xfrm>
            <a:solidFill>
              <a:schemeClr val="bg1"/>
            </a:solidFill>
          </p:grpSpPr>
          <p:grpSp>
            <p:nvGrpSpPr>
              <p:cNvPr id="13" name="Group 12"/>
              <p:cNvGrpSpPr/>
              <p:nvPr/>
            </p:nvGrpSpPr>
            <p:grpSpPr>
              <a:xfrm>
                <a:off x="372835" y="4818003"/>
                <a:ext cx="2386604" cy="539028"/>
                <a:chOff x="815523" y="4951675"/>
                <a:chExt cx="2386604" cy="539028"/>
              </a:xfrm>
              <a:grpFill/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4986" y="5358080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524" y="4953499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4793" y="4951675"/>
                  <a:ext cx="224382" cy="133170"/>
                </a:xfrm>
                <a:prstGeom prst="rect">
                  <a:avLst/>
                </a:prstGeom>
                <a:grpFill/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575" y="5159665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6895" y="5157778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57" b="1544"/>
                <a:stretch/>
              </p:blipFill>
              <p:spPr>
                <a:xfrm>
                  <a:off x="1354063" y="4955385"/>
                  <a:ext cx="224382" cy="133984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3448" y="4955385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2101" y="4955385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7055" y="5354759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523" y="5161255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2717" y="4957209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4204" y="4955385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87"/>
                <a:stretch/>
              </p:blipFill>
              <p:spPr>
                <a:xfrm>
                  <a:off x="2704204" y="5159580"/>
                  <a:ext cx="224382" cy="130789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28"/>
                <a:stretch/>
              </p:blipFill>
              <p:spPr>
                <a:xfrm>
                  <a:off x="2433153" y="4957062"/>
                  <a:ext cx="224382" cy="13073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7626" y="5157778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6898" y="5157778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5550" y="5157778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4819" y="5157200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7745" y="5158788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523" y="5359357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7004" y="5359357"/>
                  <a:ext cx="224382" cy="131345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5674" y="5357533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7543" y="5355130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6083" y="5355130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6375" y="5355130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7745" y="4954553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7745" y="5353336"/>
                  <a:ext cx="224382" cy="13317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6" r="3339"/>
              <a:stretch/>
            </p:blipFill>
            <p:spPr>
              <a:xfrm>
                <a:off x="2808598" y="5023528"/>
                <a:ext cx="223837" cy="133200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620" t="-17167" r="-1" b="-9664"/>
              <a:stretch/>
            </p:blipFill>
            <p:spPr>
              <a:xfrm>
                <a:off x="2808916" y="5218115"/>
                <a:ext cx="223200" cy="133350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</p:pic>
        </p:grpSp>
      </p:grp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171378"/>
              </p:ext>
            </p:extLst>
          </p:nvPr>
        </p:nvGraphicFramePr>
        <p:xfrm>
          <a:off x="4059983" y="2115190"/>
          <a:ext cx="4814495" cy="419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708296"/>
              </p:ext>
            </p:extLst>
          </p:nvPr>
        </p:nvGraphicFramePr>
        <p:xfrm>
          <a:off x="323663" y="2265165"/>
          <a:ext cx="3643343" cy="363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</p:spTree>
    <p:extLst>
      <p:ext uri="{BB962C8B-B14F-4D97-AF65-F5344CB8AC3E}">
        <p14:creationId xmlns:p14="http://schemas.microsoft.com/office/powerpoint/2010/main" val="9507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AC92-0622-4386-B19B-26C3B06C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9" y="117163"/>
            <a:ext cx="7886700" cy="782357"/>
          </a:xfrm>
        </p:spPr>
        <p:txBody>
          <a:bodyPr/>
          <a:lstStyle/>
          <a:p>
            <a:r>
              <a:rPr lang="es-ES" sz="3600" b="1" dirty="0">
                <a:solidFill>
                  <a:srgbClr val="002060"/>
                </a:solidFill>
              </a:rPr>
              <a:t>Modos</a:t>
            </a:r>
            <a:r>
              <a:rPr lang="es-ES" dirty="0" smtClean="0"/>
              <a:t> </a:t>
            </a:r>
            <a:r>
              <a:rPr lang="es-ES" sz="3600" b="1" dirty="0">
                <a:solidFill>
                  <a:srgbClr val="002060"/>
                </a:solidFill>
              </a:rPr>
              <a:t>de</a:t>
            </a:r>
            <a:r>
              <a:rPr lang="es-ES" dirty="0" smtClean="0"/>
              <a:t> </a:t>
            </a:r>
            <a:r>
              <a:rPr lang="es-ES" sz="3600" b="1" dirty="0">
                <a:solidFill>
                  <a:srgbClr val="002060"/>
                </a:solidFill>
              </a:rPr>
              <a:t>implementación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714E-38D9-46AD-BDBC-1BEB7963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493910"/>
            <a:ext cx="5469932" cy="2607690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s-ES" sz="1400" b="1" dirty="0" smtClean="0">
                <a:solidFill>
                  <a:srgbClr val="4D4D4D"/>
                </a:solidFill>
              </a:rPr>
              <a:t>El tipo de financiación de la UE </a:t>
            </a:r>
            <a:r>
              <a:rPr lang="es-ES" sz="1400" dirty="0" smtClean="0">
                <a:solidFill>
                  <a:srgbClr val="4D4D4D"/>
                </a:solidFill>
              </a:rPr>
              <a:t>puede tomar varias formas, según la modalidad que se considere mas efectiva para conseguir los objetivos: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4D4D4D"/>
                </a:solidFill>
              </a:rPr>
              <a:t>Apoyo presupuestario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4D4D4D"/>
                </a:solidFill>
              </a:rPr>
              <a:t>Subvenciones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4D4D4D"/>
                </a:solidFill>
              </a:rPr>
              <a:t>Contratos públicos (servicios/asistencia técnica, obras..)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4D4D4D"/>
                </a:solidFill>
              </a:rPr>
              <a:t>Promoción de inversiones</a:t>
            </a:r>
            <a:r>
              <a:rPr lang="es-ES" sz="1400" dirty="0">
                <a:solidFill>
                  <a:srgbClr val="4D4D4D"/>
                </a:solidFill>
              </a:rPr>
              <a:t> </a:t>
            </a:r>
            <a:r>
              <a:rPr lang="es-ES" sz="1400" dirty="0" smtClean="0">
                <a:solidFill>
                  <a:srgbClr val="4D4D4D"/>
                </a:solidFill>
              </a:rPr>
              <a:t>a través de la financiación mixta (</a:t>
            </a:r>
            <a:r>
              <a:rPr lang="es-ES" sz="1400" i="1" dirty="0" err="1" smtClean="0">
                <a:solidFill>
                  <a:srgbClr val="4D4D4D"/>
                </a:solidFill>
              </a:rPr>
              <a:t>blending</a:t>
            </a:r>
            <a:r>
              <a:rPr lang="es-ES" sz="1400" dirty="0" smtClean="0">
                <a:solidFill>
                  <a:srgbClr val="4D4D4D"/>
                </a:solidFill>
              </a:rPr>
              <a:t>) o garantías presupuestarias (</a:t>
            </a:r>
            <a:r>
              <a:rPr lang="es-ES" sz="1400" b="1" dirty="0" smtClean="0">
                <a:solidFill>
                  <a:srgbClr val="4D4D4D"/>
                </a:solidFill>
              </a:rPr>
              <a:t>Fondo Europeo de Desarrollo Sostenible Plus/EFSD</a:t>
            </a:r>
            <a:r>
              <a:rPr lang="es-ES" sz="1400" b="1" dirty="0" smtClean="0">
                <a:solidFill>
                  <a:srgbClr val="4D4D4D"/>
                </a:solidFill>
              </a:rPr>
              <a:t>+)</a:t>
            </a:r>
            <a:endParaRPr lang="es-ES" sz="1400" b="1" dirty="0" smtClean="0">
              <a:solidFill>
                <a:srgbClr val="4D4D4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43556-43E1-46D5-BD82-1CEC5DB02172}"/>
              </a:ext>
            </a:extLst>
          </p:cNvPr>
          <p:cNvSpPr txBox="1"/>
          <p:nvPr/>
        </p:nvSpPr>
        <p:spPr>
          <a:xfrm>
            <a:off x="603969" y="1110128"/>
            <a:ext cx="5469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dirty="0" smtClean="0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Modalidad</a:t>
            </a:r>
            <a:r>
              <a:rPr kumimoji="0" lang="es-ES" sz="2000" b="1" i="0" u="none" strike="noStrike" kern="1200" cap="none" spc="0" normalizeH="0" dirty="0" smtClean="0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implementación</a:t>
            </a:r>
            <a:endParaRPr kumimoji="0" lang="es-ES" sz="2000" b="1" i="0" u="none" strike="noStrike" kern="1200" cap="none" spc="0" normalizeH="0" baseline="0" dirty="0">
              <a:ln>
                <a:noFill/>
              </a:ln>
              <a:solidFill>
                <a:srgbClr val="0650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picture containing outdoor, person, photo, water&#10;&#10;Description automatically generated">
            <a:extLst>
              <a:ext uri="{FF2B5EF4-FFF2-40B4-BE49-F238E27FC236}">
                <a16:creationId xmlns:a16="http://schemas.microsoft.com/office/drawing/2014/main" id="{4FA655A7-D481-45CE-B705-3838DCD9F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87" y="1462437"/>
            <a:ext cx="2051360" cy="1386252"/>
          </a:xfrm>
          <a:prstGeom prst="rect">
            <a:avLst/>
          </a:prstGeom>
        </p:spPr>
      </p:pic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53807389-7616-4ABE-982D-AF1CED435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87" y="2983631"/>
            <a:ext cx="2051361" cy="1403306"/>
          </a:xfrm>
          <a:prstGeom prst="rect">
            <a:avLst/>
          </a:prstGeom>
        </p:spPr>
      </p:pic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28DE5E9-F498-4855-9DEE-9A2465F0CF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86" y="4521878"/>
            <a:ext cx="2051360" cy="136676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CEA5D5-FD2D-4B15-BC63-EA19F9DD0551}"/>
              </a:ext>
            </a:extLst>
          </p:cNvPr>
          <p:cNvSpPr txBox="1">
            <a:spLocks/>
          </p:cNvSpPr>
          <p:nvPr/>
        </p:nvSpPr>
        <p:spPr>
          <a:xfrm>
            <a:off x="628648" y="4376441"/>
            <a:ext cx="5183213" cy="2038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38" indent="-171438" algn="l" defTabSz="6857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4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F549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400" kern="0" dirty="0" smtClean="0">
                <a:solidFill>
                  <a:srgbClr val="4D4D4D"/>
                </a:solidFill>
                <a:latin typeface="Arial"/>
              </a:rPr>
              <a:t>La Comisión puede concluir contratos con beneficiarios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</a:rPr>
              <a:t>(directo)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o utilizar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un intermediario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</a:rPr>
              <a:t>(indirecto)</a:t>
            </a:r>
            <a:r>
              <a:rPr lang="es-ES" sz="1400" kern="0" dirty="0" smtClean="0">
                <a:solidFill>
                  <a:srgbClr val="4D4D4D"/>
                </a:solidFill>
                <a:latin typeface="Arial"/>
              </a:rPr>
              <a:t>, principalmente: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  </a:t>
            </a:r>
          </a:p>
          <a:p>
            <a:pPr marL="285750" marR="0" lvl="0" indent="-285750" algn="l" defTabSz="68574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F549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kern="0" dirty="0" smtClean="0">
                <a:solidFill>
                  <a:srgbClr val="4D4D4D"/>
                </a:solidFill>
                <a:latin typeface="Arial"/>
              </a:rPr>
              <a:t>País asociado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68574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F549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Agencia</a:t>
            </a:r>
            <a:r>
              <a:rPr kumimoji="0" lang="es-ES" sz="1400" b="0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o banco de desarrollo de un Estado miembro u otro país</a:t>
            </a:r>
          </a:p>
          <a:p>
            <a:pPr marL="285750" marR="0" lvl="0" indent="-285750" algn="l" defTabSz="68574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F549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kern="0" noProof="0" dirty="0" smtClean="0">
                <a:solidFill>
                  <a:srgbClr val="4D4D4D"/>
                </a:solidFill>
                <a:latin typeface="Arial"/>
              </a:rPr>
              <a:t>Institución financiera Europea (BEI, BERD)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68574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F549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kern="0" dirty="0" smtClean="0">
                <a:solidFill>
                  <a:srgbClr val="4D4D4D"/>
                </a:solidFill>
                <a:latin typeface="Arial"/>
              </a:rPr>
              <a:t>Organización/ institución financiera internacional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 (</a:t>
            </a:r>
            <a:r>
              <a:rPr lang="es-ES" sz="1400" kern="0" dirty="0" smtClean="0">
                <a:solidFill>
                  <a:srgbClr val="4D4D4D"/>
                </a:solidFill>
                <a:latin typeface="Arial"/>
              </a:rPr>
              <a:t>ONU, Banco Mundial</a:t>
            </a: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</a:rPr>
              <a:t>,etc.)</a:t>
            </a:r>
          </a:p>
          <a:p>
            <a:pPr marL="0" marR="0" lvl="0" indent="0" algn="l" defTabSz="68574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F5494"/>
              </a:buClr>
              <a:buSzTx/>
              <a:buNone/>
              <a:tabLst/>
              <a:defRPr/>
            </a:pPr>
            <a:r>
              <a:rPr lang="es-ES" sz="1400" b="1" i="1" kern="0" dirty="0" smtClean="0">
                <a:solidFill>
                  <a:srgbClr val="FF0000"/>
                </a:solidFill>
                <a:latin typeface="Arial"/>
              </a:rPr>
              <a:t>EFSD+: principalmente agencias y bancos de desarrollo e instituciones financieras europeas</a:t>
            </a:r>
            <a:endParaRPr kumimoji="0" lang="es-ES" sz="1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171438" marR="0" lvl="0" indent="-171438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612D9-EE52-4F43-8851-BB9BAF215720}"/>
              </a:ext>
            </a:extLst>
          </p:cNvPr>
          <p:cNvSpPr txBox="1"/>
          <p:nvPr/>
        </p:nvSpPr>
        <p:spPr>
          <a:xfrm>
            <a:off x="603968" y="3668555"/>
            <a:ext cx="5469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</a:rPr>
              <a:t>Modo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</a:rPr>
              <a:t>de gestión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</a:rPr>
              <a:t> = </a:t>
            </a:r>
            <a:r>
              <a:rPr lang="es-ES" sz="2000" b="1" dirty="0" smtClean="0">
                <a:solidFill>
                  <a:srgbClr val="06509F"/>
                </a:solidFill>
                <a:latin typeface="Arial"/>
              </a:rPr>
              <a:t>quien gestiona los fondos europeos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6509F"/>
              </a:solidFill>
              <a:effectLst/>
              <a:uLnTx/>
              <a:uFillTx/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5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D179-4F0C-42D3-B7DC-951EF1FD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8850"/>
            <a:ext cx="9612560" cy="782357"/>
          </a:xfrm>
        </p:spPr>
        <p:txBody>
          <a:bodyPr/>
          <a:lstStyle/>
          <a:p>
            <a:r>
              <a:rPr lang="es-ES" sz="2800" b="1" dirty="0">
                <a:solidFill>
                  <a:srgbClr val="002060"/>
                </a:solidFill>
              </a:rPr>
              <a:t>Acción Exterior de la UE: </a:t>
            </a:r>
            <a:r>
              <a:rPr lang="es-ES" sz="2800" b="1" dirty="0" smtClean="0">
                <a:solidFill>
                  <a:srgbClr val="002060"/>
                </a:solidFill>
              </a:rPr>
              <a:t/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reparto de competencias en la Comisión</a:t>
            </a: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18" name="Picture Placeholder 1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7873A87-8C3C-47CA-B792-552C3B9977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/>
        </p:blipFill>
        <p:spPr>
          <a:xfrm>
            <a:off x="531934" y="2967297"/>
            <a:ext cx="1604002" cy="1603999"/>
          </a:xfrm>
        </p:spPr>
      </p:pic>
      <p:pic>
        <p:nvPicPr>
          <p:cNvPr id="20" name="Picture Placeholder 1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E952D30-FE67-4103-A580-9CC7B76C93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8282" y="2967296"/>
            <a:ext cx="1604002" cy="1603999"/>
          </a:xfrm>
        </p:spPr>
      </p:pic>
      <p:pic>
        <p:nvPicPr>
          <p:cNvPr id="22" name="Picture Placeholder 2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3817549-6804-40E6-BB33-CE1103991B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859" y="3098536"/>
            <a:ext cx="1604002" cy="1603999"/>
          </a:xfrm>
        </p:spPr>
      </p:pic>
      <p:pic>
        <p:nvPicPr>
          <p:cNvPr id="24" name="Picture Placeholder 2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B287EA9-328D-428A-900D-4CDCC0C030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7074" y="1512815"/>
            <a:ext cx="1604002" cy="1603999"/>
          </a:xfr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36C02A-D7C1-43D5-973B-B4BC97F9B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552" y="4702535"/>
            <a:ext cx="1604565" cy="178031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rgbClr val="EC8C2D"/>
                </a:solidFill>
              </a:rPr>
              <a:t>Jutta</a:t>
            </a:r>
            <a:r>
              <a:rPr lang="en-GB" dirty="0">
                <a:solidFill>
                  <a:srgbClr val="EC8C2D"/>
                </a:solidFill>
              </a:rPr>
              <a:t> </a:t>
            </a:r>
            <a:r>
              <a:rPr lang="en-GB" dirty="0" err="1">
                <a:solidFill>
                  <a:srgbClr val="EC8C2D"/>
                </a:solidFill>
              </a:rPr>
              <a:t>Urpilainen</a:t>
            </a:r>
            <a:endParaRPr lang="en-GB" dirty="0">
              <a:solidFill>
                <a:srgbClr val="EC8C2D"/>
              </a:solidFill>
            </a:endParaRPr>
          </a:p>
          <a:p>
            <a:pPr marL="0" indent="0">
              <a:buNone/>
            </a:pPr>
            <a:r>
              <a:rPr lang="es-ES" sz="1400" dirty="0" smtClean="0">
                <a:solidFill>
                  <a:srgbClr val="06509F"/>
                </a:solidFill>
              </a:rPr>
              <a:t>Comisaria</a:t>
            </a:r>
          </a:p>
          <a:p>
            <a:pPr marL="0" indent="0">
              <a:buNone/>
            </a:pPr>
            <a:r>
              <a:rPr lang="es-ES" sz="1400" dirty="0" smtClean="0">
                <a:solidFill>
                  <a:srgbClr val="4D4D4D"/>
                </a:solidFill>
              </a:rPr>
              <a:t>Asociaciones Internacionales</a:t>
            </a:r>
          </a:p>
          <a:p>
            <a:pPr marL="0" indent="0">
              <a:buNone/>
            </a:pPr>
            <a:r>
              <a:rPr lang="es-ES" sz="1400" b="1" dirty="0" smtClean="0">
                <a:solidFill>
                  <a:srgbClr val="4D4D4D"/>
                </a:solidFill>
              </a:rPr>
              <a:t>DG IN</a:t>
            </a:r>
            <a:r>
              <a:rPr lang="en-GB" sz="1400" b="1" dirty="0" smtClean="0">
                <a:solidFill>
                  <a:srgbClr val="4D4D4D"/>
                </a:solidFill>
              </a:rPr>
              <a:t>TPA</a:t>
            </a:r>
            <a:endParaRPr lang="en-GB" sz="1400" b="1" dirty="0">
              <a:solidFill>
                <a:srgbClr val="4D4D4D"/>
              </a:solidFill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2D7C2C5-2548-49CC-A9CE-5066915EF6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09768" y="4734960"/>
            <a:ext cx="1604565" cy="1778925"/>
          </a:xfrm>
        </p:spPr>
        <p:txBody>
          <a:bodyPr/>
          <a:lstStyle/>
          <a:p>
            <a:pPr marL="0" indent="0">
              <a:buNone/>
            </a:pPr>
            <a:r>
              <a:rPr lang="es-CO" altLang="en-US" dirty="0" err="1">
                <a:solidFill>
                  <a:srgbClr val="EC8C2D"/>
                </a:solidFill>
              </a:rPr>
              <a:t>Olivér</a:t>
            </a:r>
            <a:r>
              <a:rPr lang="es-CO" altLang="en-US" dirty="0">
                <a:solidFill>
                  <a:srgbClr val="EC8C2D"/>
                </a:solidFill>
              </a:rPr>
              <a:t> </a:t>
            </a:r>
            <a:r>
              <a:rPr lang="es-CO" altLang="en-US" dirty="0" err="1">
                <a:solidFill>
                  <a:srgbClr val="EC8C2D"/>
                </a:solidFill>
              </a:rPr>
              <a:t>Várhelyi</a:t>
            </a:r>
            <a:endParaRPr lang="es-CO" altLang="en-US" dirty="0">
              <a:solidFill>
                <a:srgbClr val="EC8C2D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6509F"/>
                </a:solidFill>
              </a:rPr>
              <a:t>Comisario</a:t>
            </a: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s-ES" altLang="en-US" sz="1400" dirty="0" smtClean="0">
                <a:solidFill>
                  <a:srgbClr val="4D4D4D"/>
                </a:solidFill>
                <a:cs typeface="Arial" charset="0"/>
              </a:rPr>
              <a:t>Vecindad y Ampliación</a:t>
            </a: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s-ES" altLang="en-US" sz="1400" b="1" dirty="0" smtClean="0">
                <a:solidFill>
                  <a:srgbClr val="4D4D4D"/>
                </a:solidFill>
                <a:cs typeface="Arial" charset="0"/>
              </a:rPr>
              <a:t>DG NEAR</a:t>
            </a:r>
            <a:endParaRPr lang="es-ES" altLang="en-US" sz="1400" b="1" dirty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6139F36-2A7A-4B91-AB4A-02B48C25CC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2147" y="4780775"/>
            <a:ext cx="1880558" cy="1778924"/>
          </a:xfrm>
        </p:spPr>
        <p:txBody>
          <a:bodyPr/>
          <a:lstStyle/>
          <a:p>
            <a:pPr marL="0" indent="0">
              <a:buNone/>
            </a:pPr>
            <a:r>
              <a:rPr lang="es-ES" altLang="en-US" dirty="0" err="1" smtClean="0">
                <a:solidFill>
                  <a:srgbClr val="EC8C2D"/>
                </a:solidFill>
              </a:rPr>
              <a:t>Janez</a:t>
            </a:r>
            <a:r>
              <a:rPr lang="es-ES" altLang="en-US" dirty="0" smtClean="0">
                <a:solidFill>
                  <a:srgbClr val="EC8C2D"/>
                </a:solidFill>
              </a:rPr>
              <a:t> </a:t>
            </a:r>
            <a:r>
              <a:rPr lang="es-ES" altLang="en-US" dirty="0" err="1" smtClean="0">
                <a:solidFill>
                  <a:srgbClr val="EC8C2D"/>
                </a:solidFill>
              </a:rPr>
              <a:t>Lenarčič</a:t>
            </a:r>
            <a:endParaRPr lang="es-ES" altLang="en-US" dirty="0" smtClean="0">
              <a:solidFill>
                <a:srgbClr val="EC8C2D"/>
              </a:solidFill>
            </a:endParaRP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s-ES" altLang="en-US" sz="1400" dirty="0" smtClean="0">
                <a:solidFill>
                  <a:srgbClr val="06509F"/>
                </a:solidFill>
                <a:cs typeface="Arial" charset="0"/>
              </a:rPr>
              <a:t>Comisario</a:t>
            </a:r>
            <a:endParaRPr lang="es-ES" altLang="en-US" sz="1400" dirty="0" smtClean="0">
              <a:solidFill>
                <a:srgbClr val="06509F"/>
              </a:solidFill>
            </a:endParaRP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s-ES" altLang="en-US" dirty="0" smtClean="0">
                <a:solidFill>
                  <a:srgbClr val="4D4D4D"/>
                </a:solidFill>
                <a:cs typeface="Arial" charset="0"/>
              </a:rPr>
              <a:t>Gestión de crisis</a:t>
            </a:r>
            <a:endParaRPr lang="es-ES" altLang="en-US" sz="1400" dirty="0" smtClean="0">
              <a:solidFill>
                <a:srgbClr val="4D4D4D"/>
              </a:solidFill>
              <a:cs typeface="Arial" charset="0"/>
            </a:endParaRP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s-ES" altLang="en-US" sz="1400" b="1" dirty="0" smtClean="0">
                <a:solidFill>
                  <a:srgbClr val="4D4D4D"/>
                </a:solidFill>
                <a:cs typeface="Arial" charset="0"/>
              </a:rPr>
              <a:t>DG ECH</a:t>
            </a:r>
            <a:r>
              <a:rPr lang="es-ES" altLang="en-US" sz="1400" dirty="0" smtClean="0">
                <a:solidFill>
                  <a:srgbClr val="4D4D4D"/>
                </a:solidFill>
                <a:cs typeface="Arial" charset="0"/>
              </a:rPr>
              <a:t>O</a:t>
            </a:r>
          </a:p>
          <a:p>
            <a:pPr marL="0" indent="0">
              <a:buNone/>
            </a:pPr>
            <a:endParaRPr lang="es-ES" dirty="0">
              <a:solidFill>
                <a:srgbClr val="4D4D4D"/>
              </a:solidFill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B8D46A7-7FDF-4FA6-A3C4-DDDB32848A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1747" y="3284984"/>
            <a:ext cx="2493646" cy="1748876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>
                <a:solidFill>
                  <a:srgbClr val="EC8C2D"/>
                </a:solidFill>
              </a:rPr>
              <a:t>Valdis Dombrovskis</a:t>
            </a:r>
          </a:p>
          <a:p>
            <a:pPr marL="0" indent="0" algn="ctr" eaLnBrk="1" hangingPunct="1">
              <a:spcAft>
                <a:spcPts val="600"/>
              </a:spcAft>
              <a:buNone/>
            </a:pPr>
            <a:r>
              <a:rPr lang="fr-BE" altLang="en-US" sz="1400" dirty="0" smtClean="0">
                <a:solidFill>
                  <a:srgbClr val="06509F"/>
                </a:solidFill>
                <a:cs typeface="Arial" charset="0"/>
              </a:rPr>
              <a:t>Vice-Présidente </a:t>
            </a:r>
            <a:r>
              <a:rPr lang="fr-BE" altLang="en-US" sz="1400" dirty="0" err="1" smtClean="0">
                <a:solidFill>
                  <a:srgbClr val="06509F"/>
                </a:solidFill>
                <a:cs typeface="Arial" charset="0"/>
              </a:rPr>
              <a:t>Ejecutivo</a:t>
            </a:r>
            <a:endParaRPr lang="es-CO" altLang="en-US" sz="1400" dirty="0">
              <a:solidFill>
                <a:srgbClr val="06509F"/>
              </a:solidFill>
            </a:endParaRPr>
          </a:p>
          <a:p>
            <a:pPr marL="0" indent="0" algn="ctr" eaLnBrk="1" hangingPunct="1">
              <a:buNone/>
            </a:pPr>
            <a:r>
              <a:rPr lang="en-GB" altLang="en-US" sz="1400" b="1" dirty="0" smtClean="0">
                <a:solidFill>
                  <a:srgbClr val="4D4D4D"/>
                </a:solidFill>
                <a:cs typeface="Arial" charset="0"/>
              </a:rPr>
              <a:t>DG TRADE</a:t>
            </a:r>
          </a:p>
          <a:p>
            <a:pPr marL="0" indent="0">
              <a:buNone/>
            </a:pPr>
            <a:r>
              <a:rPr lang="es-ES_tradnl" dirty="0" smtClean="0"/>
              <a:t>“Una </a:t>
            </a:r>
            <a:r>
              <a:rPr lang="es-ES_tradnl" dirty="0"/>
              <a:t>Economía al Servicio de las </a:t>
            </a:r>
            <a:r>
              <a:rPr lang="es-ES_tradnl" dirty="0" smtClean="0"/>
              <a:t>Personas”</a:t>
            </a:r>
            <a:endParaRPr lang="en-GB" altLang="en-US" sz="1400" dirty="0">
              <a:solidFill>
                <a:srgbClr val="4D4D4D"/>
              </a:solidFill>
              <a:cs typeface="Arial" charset="0"/>
            </a:endParaRPr>
          </a:p>
          <a:p>
            <a:pPr marL="0" indent="0">
              <a:buNone/>
            </a:pPr>
            <a:endParaRPr lang="en-GB" dirty="0">
              <a:solidFill>
                <a:srgbClr val="4D4D4D"/>
              </a:solidFill>
            </a:endParaRPr>
          </a:p>
        </p:txBody>
      </p:sp>
      <p:pic>
        <p:nvPicPr>
          <p:cNvPr id="11" name="Picture Placeholder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413C286-9C8F-4B52-8583-718987D87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7887" y="1072861"/>
            <a:ext cx="1604002" cy="1603999"/>
          </a:xfrm>
          <a:prstGeom prst="ellipse">
            <a:avLst/>
          </a:prstGeom>
          <a:solidFill>
            <a:schemeClr val="bg2"/>
          </a:solidFill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848B42A-5F79-4347-AB66-39D99A990DEA}"/>
              </a:ext>
            </a:extLst>
          </p:cNvPr>
          <p:cNvSpPr txBox="1">
            <a:spLocks/>
          </p:cNvSpPr>
          <p:nvPr/>
        </p:nvSpPr>
        <p:spPr>
          <a:xfrm>
            <a:off x="2877721" y="919951"/>
            <a:ext cx="3337987" cy="2122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38" indent="-171438" algn="ctr" defTabSz="6857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ctr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ctr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ctr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ctr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SzPct val="80000"/>
              <a:buFont typeface="Arial" panose="020B0604020202020204" pitchFamily="34" charset="0"/>
              <a:buNone/>
            </a:pPr>
            <a:r>
              <a:rPr lang="es-ES" altLang="en-US" dirty="0" smtClean="0">
                <a:solidFill>
                  <a:srgbClr val="EC8C2D"/>
                </a:solidFill>
                <a:cs typeface="Arial" charset="0"/>
              </a:rPr>
              <a:t>Josep Borrell </a:t>
            </a:r>
            <a:r>
              <a:rPr lang="es-ES" altLang="en-US" dirty="0" err="1" smtClean="0">
                <a:solidFill>
                  <a:srgbClr val="EC8C2D"/>
                </a:solidFill>
                <a:cs typeface="Arial" charset="0"/>
              </a:rPr>
              <a:t>Fontelles</a:t>
            </a:r>
            <a:endParaRPr lang="es-ES" altLang="en-US" dirty="0" smtClean="0">
              <a:solidFill>
                <a:srgbClr val="EC8C2D"/>
              </a:solidFill>
              <a:cs typeface="Arial" charset="0"/>
            </a:endParaRPr>
          </a:p>
          <a:p>
            <a:pPr marL="0" indent="0" fontAlgn="auto">
              <a:buSzPct val="80000"/>
              <a:buFont typeface="Arial" panose="020B0604020202020204" pitchFamily="34" charset="0"/>
              <a:buNone/>
            </a:pPr>
            <a:r>
              <a:rPr lang="es-ES" altLang="en-US" dirty="0" smtClean="0">
                <a:solidFill>
                  <a:srgbClr val="06509F"/>
                </a:solidFill>
              </a:rPr>
              <a:t>Alto Representante de Asuntos Exteriores &amp; Política de Seguridad</a:t>
            </a:r>
          </a:p>
          <a:p>
            <a:pPr marL="0" indent="0" fontAlgn="auto">
              <a:buSzPct val="80000"/>
              <a:buFont typeface="Arial" panose="020B0604020202020204" pitchFamily="34" charset="0"/>
              <a:buNone/>
            </a:pPr>
            <a:r>
              <a:rPr lang="es-ES" altLang="en-US" dirty="0" smtClean="0">
                <a:solidFill>
                  <a:srgbClr val="06509F"/>
                </a:solidFill>
              </a:rPr>
              <a:t>Vice-Presidente de la Comisión</a:t>
            </a:r>
          </a:p>
          <a:p>
            <a:pPr marL="0" indent="0" fontAlgn="auto">
              <a:buSzPct val="80000"/>
              <a:buFont typeface="Arial" panose="020B0604020202020204" pitchFamily="34" charset="0"/>
              <a:buNone/>
            </a:pPr>
            <a:endParaRPr lang="es-ES" altLang="en-US" dirty="0" smtClean="0">
              <a:solidFill>
                <a:srgbClr val="06509F"/>
              </a:solidFill>
            </a:endParaRPr>
          </a:p>
          <a:p>
            <a:pPr marL="0" indent="0" fontAlgn="auto">
              <a:buSzPct val="80000"/>
              <a:buNone/>
            </a:pPr>
            <a:r>
              <a:rPr lang="es-ES" altLang="en-US" b="1" dirty="0">
                <a:solidFill>
                  <a:srgbClr val="4D4D4D"/>
                </a:solidFill>
                <a:cs typeface="Arial" charset="0"/>
              </a:rPr>
              <a:t>SEAE/EEAS</a:t>
            </a:r>
          </a:p>
          <a:p>
            <a:pPr marL="0" indent="0" fontAlgn="auto">
              <a:buSzPct val="80000"/>
              <a:buFont typeface="Arial" panose="020B0604020202020204" pitchFamily="34" charset="0"/>
              <a:buNone/>
            </a:pPr>
            <a:r>
              <a:rPr lang="es-ES" altLang="en-US" dirty="0" smtClean="0">
                <a:solidFill>
                  <a:srgbClr val="4D4D4D"/>
                </a:solidFill>
                <a:cs typeface="Arial" charset="0"/>
              </a:rPr>
              <a:t>“Una Europa mas fuerte en el Mundo”</a:t>
            </a:r>
            <a:br>
              <a:rPr lang="es-ES" altLang="en-US" dirty="0" smtClean="0">
                <a:solidFill>
                  <a:srgbClr val="4D4D4D"/>
                </a:solidFill>
                <a:cs typeface="Arial" charset="0"/>
              </a:rPr>
            </a:br>
            <a:r>
              <a:rPr lang="es-ES" altLang="en-US" dirty="0" smtClean="0">
                <a:solidFill>
                  <a:srgbClr val="06509F"/>
                </a:solidFill>
              </a:rPr>
              <a:t/>
            </a:r>
            <a:br>
              <a:rPr lang="es-ES" altLang="en-US" dirty="0" smtClean="0">
                <a:solidFill>
                  <a:srgbClr val="06509F"/>
                </a:solidFill>
              </a:rPr>
            </a:br>
            <a:endParaRPr lang="es-ES" dirty="0">
              <a:solidFill>
                <a:srgbClr val="06509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46D1E-3AB7-46D9-8697-F6F5BD239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94" y="1412776"/>
            <a:ext cx="8124732" cy="447992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034EA2"/>
                </a:solidFill>
              </a:rPr>
              <a:t>Comisión europea</a:t>
            </a:r>
          </a:p>
          <a:p>
            <a:pPr marL="172800" lvl="0" indent="-1728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1400" dirty="0" smtClean="0">
                <a:solidFill>
                  <a:srgbClr val="CC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DG </a:t>
            </a:r>
            <a:r>
              <a:rPr lang="es-ES" sz="1400" dirty="0" smtClean="0">
                <a:solidFill>
                  <a:srgbClr val="CC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INTPA </a:t>
            </a:r>
            <a:r>
              <a:rPr lang="es-ES" sz="1400" dirty="0" smtClean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desarrolla e implementa políticas de cooperación, y promociona asociaciones en todo el mundo (excepto en las zonas de Vecindad y Ampliación)</a:t>
            </a:r>
            <a:endParaRPr lang="es-ES" sz="1400" dirty="0" smtClean="0">
              <a:solidFill>
                <a:srgbClr val="4D4D4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2800" lvl="0" indent="-1728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1400" dirty="0" smtClean="0">
                <a:solidFill>
                  <a:srgbClr val="CC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DG NEAR </a:t>
            </a:r>
            <a:r>
              <a:rPr lang="es-ES" sz="1400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desarrolla e implementa </a:t>
            </a:r>
            <a:r>
              <a:rPr lang="es-ES" sz="1400" dirty="0" smtClean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políticas de Vecindad y Ampliación</a:t>
            </a:r>
            <a:endParaRPr lang="es-ES" sz="1400" dirty="0" smtClean="0">
              <a:solidFill>
                <a:srgbClr val="4D4D4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2800" lvl="0" indent="-172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 smtClean="0">
                <a:solidFill>
                  <a:srgbClr val="CC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DG ECHO </a:t>
            </a:r>
            <a:r>
              <a:rPr lang="es-ES" sz="1400" dirty="0" smtClean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implementa la ayuda humanitaria y la protección civil de la UE</a:t>
            </a:r>
            <a:r>
              <a:rPr lang="es-ES" sz="1400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2800" lvl="0" indent="-172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 smtClean="0">
                <a:solidFill>
                  <a:srgbClr val="CC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DG TRADE </a:t>
            </a:r>
            <a:r>
              <a:rPr lang="es-ES" sz="1400" dirty="0" smtClean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gestiona las relaciones comerciales e inversiones en terceros países y negocia acuerdos </a:t>
            </a:r>
            <a:r>
              <a:rPr lang="es-ES" sz="1400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comerciales internacionales en nombre de la UE.</a:t>
            </a:r>
          </a:p>
          <a:p>
            <a:pPr marL="172800" lvl="0" indent="-172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400" dirty="0" smtClean="0">
                <a:solidFill>
                  <a:srgbClr val="CC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FPI</a:t>
            </a:r>
            <a:r>
              <a:rPr lang="es-E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solidFill>
                  <a:srgbClr val="4D4D4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(Servicio de los Instrumentos de Política Extranjera) implementa ciertos instrumentos de acción exterior (Paz y Estabilidad, Facilidad Europea para la Paz, relaciones con los países de renta alta).</a:t>
            </a:r>
            <a:r>
              <a:rPr lang="es-ES" sz="15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5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34EA2"/>
                </a:solidFill>
              </a:rPr>
              <a:t>Servicio Europeo de Acción Exterior (SEAE/EEAS)</a:t>
            </a:r>
          </a:p>
          <a:p>
            <a:pPr marL="172800" indent="-1728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1400" dirty="0" smtClean="0">
                <a:solidFill>
                  <a:srgbClr val="CC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SEAE/EEAS </a:t>
            </a:r>
            <a:r>
              <a:rPr lang="es-ES" sz="1400" dirty="0" smtClean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 el servicio dilemático y de política exterior de la UE. Bajo la dirección política del Alto Representante, el SEAE lleva a cabo la Política Extranjera y de Seguridad Común.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FC62C-4912-4AE2-B123-B4520A6C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21" y="260648"/>
            <a:ext cx="8892480" cy="782357"/>
          </a:xfrm>
        </p:spPr>
        <p:txBody>
          <a:bodyPr/>
          <a:lstStyle/>
          <a:p>
            <a:r>
              <a:rPr lang="es-ES" sz="2800" b="1" dirty="0">
                <a:solidFill>
                  <a:srgbClr val="002060"/>
                </a:solidFill>
              </a:rPr>
              <a:t>Acción</a:t>
            </a:r>
            <a:r>
              <a:rPr lang="es-ES" dirty="0"/>
              <a:t> </a:t>
            </a:r>
            <a:r>
              <a:rPr lang="es-ES" sz="2800" b="1" dirty="0">
                <a:solidFill>
                  <a:srgbClr val="002060"/>
                </a:solidFill>
              </a:rPr>
              <a:t>Exterior</a:t>
            </a:r>
            <a:r>
              <a:rPr lang="es-ES" dirty="0"/>
              <a:t> </a:t>
            </a:r>
            <a:r>
              <a:rPr lang="es-ES" sz="2800" b="1" dirty="0">
                <a:solidFill>
                  <a:srgbClr val="002060"/>
                </a:solidFill>
              </a:rPr>
              <a:t>de la </a:t>
            </a:r>
            <a:r>
              <a:rPr lang="es-ES" sz="2800" b="1" dirty="0" smtClean="0">
                <a:solidFill>
                  <a:srgbClr val="002060"/>
                </a:solidFill>
              </a:rPr>
              <a:t>UE: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reparto </a:t>
            </a:r>
            <a:r>
              <a:rPr lang="es-ES" sz="2800" b="1" dirty="0">
                <a:solidFill>
                  <a:srgbClr val="002060"/>
                </a:solidFill>
              </a:rPr>
              <a:t>de </a:t>
            </a:r>
            <a:r>
              <a:rPr lang="es-ES" sz="2800" b="1" dirty="0" smtClean="0">
                <a:solidFill>
                  <a:srgbClr val="002060"/>
                </a:solidFill>
              </a:rPr>
              <a:t>competencias en la Comisión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54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BE83-BF21-4807-A220-F4DC5EB0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116632"/>
            <a:ext cx="7886700" cy="782357"/>
          </a:xfrm>
        </p:spPr>
        <p:txBody>
          <a:bodyPr/>
          <a:lstStyle/>
          <a:p>
            <a:r>
              <a:rPr lang="en-GB" sz="2800" b="1" dirty="0" err="1">
                <a:solidFill>
                  <a:srgbClr val="002060"/>
                </a:solidFill>
              </a:rPr>
              <a:t>Delegaciones</a:t>
            </a:r>
            <a:r>
              <a:rPr lang="en-GB" dirty="0" smtClean="0"/>
              <a:t> </a:t>
            </a:r>
            <a:r>
              <a:rPr lang="en-GB" sz="2800" b="1" dirty="0">
                <a:solidFill>
                  <a:srgbClr val="002060"/>
                </a:solidFill>
              </a:rPr>
              <a:t>de</a:t>
            </a:r>
            <a:r>
              <a:rPr lang="en-GB" dirty="0" smtClean="0"/>
              <a:t> </a:t>
            </a:r>
            <a:r>
              <a:rPr lang="en-GB" sz="2800" b="1" dirty="0">
                <a:solidFill>
                  <a:srgbClr val="002060"/>
                </a:solidFill>
              </a:rPr>
              <a:t>la</a:t>
            </a:r>
            <a:r>
              <a:rPr lang="en-GB" dirty="0" smtClean="0"/>
              <a:t> </a:t>
            </a:r>
            <a:r>
              <a:rPr lang="en-GB" sz="2800" b="1" dirty="0">
                <a:solidFill>
                  <a:srgbClr val="002060"/>
                </a:solidFill>
              </a:rPr>
              <a:t>UE</a:t>
            </a:r>
          </a:p>
        </p:txBody>
      </p:sp>
      <p:pic>
        <p:nvPicPr>
          <p:cNvPr id="10" name="Picture 9" descr="An empty road with a building in the background&#10;&#10;Description automatically generated">
            <a:extLst>
              <a:ext uri="{FF2B5EF4-FFF2-40B4-BE49-F238E27FC236}">
                <a16:creationId xmlns:a16="http://schemas.microsoft.com/office/drawing/2014/main" id="{AF8436D3-95CD-42B6-B1DF-00DD2E08C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72" y="1935332"/>
            <a:ext cx="5750440" cy="3861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268108-BA0D-4BC4-A1BF-402AEEA50A23}"/>
              </a:ext>
            </a:extLst>
          </p:cNvPr>
          <p:cNvSpPr txBox="1"/>
          <p:nvPr/>
        </p:nvSpPr>
        <p:spPr>
          <a:xfrm>
            <a:off x="728042" y="1471056"/>
            <a:ext cx="7886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140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Delegaciones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Oficinas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todo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el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EC8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mundo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C8C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F9187CE-B7D6-4ECD-8266-6E11F7A328D7}"/>
              </a:ext>
            </a:extLst>
          </p:cNvPr>
          <p:cNvSpPr txBox="1">
            <a:spLocks/>
          </p:cNvSpPr>
          <p:nvPr/>
        </p:nvSpPr>
        <p:spPr>
          <a:xfrm>
            <a:off x="1075104" y="5797314"/>
            <a:ext cx="7192575" cy="330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38" indent="-171438" algn="l" defTabSz="6857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Delegacion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la EU </a:t>
            </a:r>
            <a:r>
              <a:rPr kumimoji="0" lang="en-GB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Tanzania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6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404664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smtClean="0">
              <a:solidFill>
                <a:srgbClr val="359DE3"/>
              </a:solidFill>
              <a:latin typeface="+mj-lt"/>
            </a:endParaRPr>
          </a:p>
          <a:p>
            <a:endParaRPr lang="en-US" sz="2000" b="1" smtClean="0">
              <a:solidFill>
                <a:srgbClr val="359DE3"/>
              </a:solidFill>
              <a:latin typeface="+mj-lt"/>
            </a:endParaRPr>
          </a:p>
          <a:p>
            <a:r>
              <a:rPr lang="en-US" sz="4000" b="1" smtClean="0">
                <a:solidFill>
                  <a:srgbClr val="359DE3"/>
                </a:solidFill>
                <a:latin typeface="+mj-lt"/>
              </a:rPr>
              <a:t>      </a:t>
            </a:r>
            <a:endParaRPr lang="en-US" sz="2800" b="1" dirty="0">
              <a:solidFill>
                <a:srgbClr val="359DE3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74EA-B526-0048-AF78-5DC9B65DB3F1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060848"/>
            <a:ext cx="847725" cy="800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289151"/>
            <a:ext cx="5698778" cy="3788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616" y="1220272"/>
            <a:ext cx="6912768" cy="815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Gracias</a:t>
            </a:r>
            <a:r>
              <a:rPr lang="en-I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IE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por</a:t>
            </a:r>
            <a:r>
              <a:rPr lang="en-I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IE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</a:t>
            </a:r>
            <a:r>
              <a:rPr lang="en-I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IE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atencion</a:t>
            </a:r>
            <a:r>
              <a:rPr lang="en-I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s-ES_tradn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-375531" y="965916"/>
            <a:ext cx="8452237" cy="25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Un mundo en constante evolución</a:t>
            </a:r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195209" y="3951788"/>
            <a:ext cx="5191825" cy="238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 smtClean="0"/>
              <a:t>Europa </a:t>
            </a:r>
            <a:endParaRPr lang="en-GB" sz="1800" dirty="0" smtClean="0"/>
          </a:p>
          <a:p>
            <a:pPr marL="4572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 dirty="0" smtClean="0"/>
              <a:t>Manteniendo el objetivo de reducción de la pobreza, la UE dispuesta a defender sus i</a:t>
            </a:r>
            <a:r>
              <a:rPr lang="es-ES" sz="1800" b="1" dirty="0" smtClean="0"/>
              <a:t>ntereses, valores y principios</a:t>
            </a:r>
            <a:r>
              <a:rPr lang="es-ES" sz="1800" dirty="0" smtClean="0"/>
              <a:t> en asociación con terceros países.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 b="1" dirty="0" smtClean="0"/>
              <a:t>Acción colectiva </a:t>
            </a:r>
            <a:r>
              <a:rPr lang="es-ES" sz="1800" dirty="0" smtClean="0"/>
              <a:t>de los instituciones de la UE y sus Estados miembros, agencias e instituciones financieras: el enfoque “</a:t>
            </a:r>
            <a:r>
              <a:rPr lang="es-ES" sz="1800" b="1" dirty="0" smtClean="0"/>
              <a:t>Equipo Europa</a:t>
            </a:r>
            <a:r>
              <a:rPr lang="es-ES" sz="1800" dirty="0" smtClean="0"/>
              <a:t>” y multilateralidad</a:t>
            </a:r>
          </a:p>
          <a:p>
            <a:pPr marL="11430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2800" dirty="0" smtClean="0">
                <a:solidFill>
                  <a:srgbClr val="FF0000"/>
                </a:solidFill>
              </a:rPr>
              <a:t>Solución: crear </a:t>
            </a:r>
            <a:r>
              <a:rPr lang="es-ES" sz="2800" b="1" u="sng" dirty="0" smtClean="0">
                <a:solidFill>
                  <a:srgbClr val="FF0000"/>
                </a:solidFill>
              </a:rPr>
              <a:t>asociaciones</a:t>
            </a:r>
            <a:endParaRPr lang="es-ES" sz="2800" b="1" u="sng" dirty="0">
              <a:solidFill>
                <a:srgbClr val="FF0000"/>
              </a:solidFill>
            </a:endParaRPr>
          </a:p>
        </p:txBody>
      </p:sp>
      <p:sp>
        <p:nvSpPr>
          <p:cNvPr id="197" name="Google Shape;19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200910" y="1376321"/>
            <a:ext cx="6162319" cy="251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Desafíos globales</a:t>
            </a:r>
            <a:endParaRPr lang="es-ES" dirty="0" smtClean="0"/>
          </a:p>
          <a:p>
            <a:pPr marL="342900" indent="-3429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fragmentación y competencia geopolítica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diferentes modelos socioeconómicos y de gobernanza, </a:t>
            </a:r>
          </a:p>
          <a:p>
            <a:pPr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inestabilidad (Ucrania, Afganistán, África), “</a:t>
            </a:r>
            <a:r>
              <a:rPr lang="es-ES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fake</a:t>
            </a:r>
            <a:r>
              <a:rPr lang="es-ES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etc.</a:t>
            </a:r>
            <a:endParaRPr lang="es-ES" sz="1800" dirty="0" smtClean="0"/>
          </a:p>
          <a:p>
            <a:pPr marL="342900" indent="-3429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Multilateralismo bajo discusión,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hay mayor necesidad de hacer frente a los desafíos universales: </a:t>
            </a:r>
          </a:p>
          <a:p>
            <a:pPr marL="800100" lvl="1" indent="-3429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climática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protección del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medioambient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  <a:p>
            <a:pPr marL="800100" lvl="1" indent="-3429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 de la pandemia de COVID –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 a corto y medio plazo sobre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salud y la economía.</a:t>
            </a:r>
          </a:p>
          <a:p>
            <a:pPr marL="800100" lvl="1" indent="-34290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Migración, paz y seguridad, democracia y 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s-ES" sz="18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derechos humanos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  <a:endParaRPr lang="es-ES" sz="1800"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en-GB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663" y="5167485"/>
            <a:ext cx="1890086" cy="1290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332" y="3849990"/>
            <a:ext cx="1566667" cy="10974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963" y="3025381"/>
            <a:ext cx="777068" cy="7240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688164"/>
            <a:ext cx="1691681" cy="14619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66" y="2136705"/>
            <a:ext cx="1103474" cy="74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/>
          <p:nvPr/>
        </p:nvPicPr>
        <p:blipFill>
          <a:blip r:embed="rId8"/>
          <a:stretch>
            <a:fillRect/>
          </a:stretch>
        </p:blipFill>
        <p:spPr>
          <a:xfrm>
            <a:off x="7036545" y="3015967"/>
            <a:ext cx="1986527" cy="2058117"/>
          </a:xfrm>
          <a:prstGeom prst="rect">
            <a:avLst/>
          </a:prstGeom>
        </p:spPr>
      </p:pic>
      <p:pic>
        <p:nvPicPr>
          <p:cNvPr id="20" name="Picture 19" descr="Team Europe vaccine production Senegal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41" y="5148671"/>
            <a:ext cx="1574793" cy="126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0312" y="546750"/>
            <a:ext cx="1593889" cy="23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FD29-97BB-47D0-A253-4B76ADC9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La UE y sus Estados miembros, lideres en la cooperación internacional al desarrollo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E8754-186E-4724-B813-E444FA837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8179274" cy="1374775"/>
          </a:xfrm>
        </p:spPr>
        <p:txBody>
          <a:bodyPr/>
          <a:lstStyle/>
          <a:p>
            <a:r>
              <a:rPr lang="es-ES" dirty="0" smtClean="0"/>
              <a:t>La Unión Europea, colectivamente con sus Estados miembros, es el mayor proveedor de ayuda a la cooperación al desarrollo en el mundo.</a:t>
            </a:r>
          </a:p>
          <a:p>
            <a:r>
              <a:rPr lang="es-ES" dirty="0"/>
              <a:t>E</a:t>
            </a:r>
            <a:r>
              <a:rPr lang="es-ES" dirty="0" smtClean="0"/>
              <a:t>n 2019, la Ayuda </a:t>
            </a:r>
            <a:r>
              <a:rPr lang="es-ES" dirty="0"/>
              <a:t>O</a:t>
            </a:r>
            <a:r>
              <a:rPr lang="es-ES" dirty="0" smtClean="0"/>
              <a:t>ficial al Desarrollo (AOD) de la UE (gestionada por la </a:t>
            </a:r>
            <a:r>
              <a:rPr lang="es-ES" b="1" dirty="0" smtClean="0"/>
              <a:t>Comisión europea</a:t>
            </a:r>
            <a:r>
              <a:rPr lang="es-ES" dirty="0" smtClean="0"/>
              <a:t>) y sus Estados miembros se situaba en </a:t>
            </a:r>
            <a:r>
              <a:rPr lang="es-ES" dirty="0" smtClean="0">
                <a:solidFill>
                  <a:srgbClr val="EC8C2D"/>
                </a:solidFill>
              </a:rPr>
              <a:t>EUR 75.200 millones </a:t>
            </a:r>
            <a:r>
              <a:rPr lang="es-ES" dirty="0" smtClean="0"/>
              <a:t>casi </a:t>
            </a:r>
            <a:r>
              <a:rPr lang="es-ES" dirty="0" smtClean="0">
                <a:solidFill>
                  <a:srgbClr val="EC8C2D"/>
                </a:solidFill>
              </a:rPr>
              <a:t>55%</a:t>
            </a:r>
            <a:r>
              <a:rPr lang="es-ES" dirty="0" smtClean="0"/>
              <a:t> de la AOD mundial.</a:t>
            </a:r>
            <a:endParaRPr lang="es-E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01F656-D744-46F2-B6CC-4CBADA203A47}"/>
              </a:ext>
            </a:extLst>
          </p:cNvPr>
          <p:cNvGraphicFramePr/>
          <p:nvPr>
            <p:extLst/>
          </p:nvPr>
        </p:nvGraphicFramePr>
        <p:xfrm>
          <a:off x="2627784" y="3312320"/>
          <a:ext cx="4680520" cy="260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74E059-629C-4D99-8C96-5164EF0E1A31}"/>
              </a:ext>
            </a:extLst>
          </p:cNvPr>
          <p:cNvSpPr txBox="1"/>
          <p:nvPr/>
        </p:nvSpPr>
        <p:spPr>
          <a:xfrm>
            <a:off x="364126" y="6306383"/>
            <a:ext cx="63184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443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43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2443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Annual Report on the implementation of the European Union’s instruments for financing external actions in </a:t>
            </a:r>
            <a:r>
              <a: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43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3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published in February 2021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4439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6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8007-DCCD-4CA1-A917-6602E965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14128"/>
            <a:ext cx="8750796" cy="782357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Programas de Acción Exterior 2021-2027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0E22522E-378D-4606-BEAB-CDAC0686E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95752"/>
              </p:ext>
            </p:extLst>
          </p:nvPr>
        </p:nvGraphicFramePr>
        <p:xfrm>
          <a:off x="728042" y="1618577"/>
          <a:ext cx="7771381" cy="4356000"/>
        </p:xfrm>
        <a:graphic>
          <a:graphicData uri="http://schemas.openxmlformats.org/drawingml/2006/table">
            <a:tbl>
              <a:tblPr/>
              <a:tblGrid>
                <a:gridCol w="5616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36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RUBRICA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: La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Vecindad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y el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Mundo</a:t>
                      </a:r>
                      <a:endParaRPr kumimoji="0" lang="en-GB" alt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millones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de euro</a:t>
                      </a:r>
                      <a:endParaRPr kumimoji="0" lang="en-GB" alt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18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Instrumento de Vecindad, Desarrollo y Cooperación Internacional – </a:t>
                      </a:r>
                      <a:r>
                        <a:rPr kumimoji="0" lang="es-E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Europa Global</a:t>
                      </a:r>
                      <a:endParaRPr kumimoji="0" lang="es-ES" alt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79.462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44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Instrumento para la Ampliación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14.162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44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Ayuda Humanitaria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11.569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99668"/>
                  </a:ext>
                </a:extLst>
              </a:tr>
              <a:tr h="368044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Política Exterior y de Seguridad Común (PESC)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2.679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74755"/>
                  </a:ext>
                </a:extLst>
              </a:tr>
              <a:tr h="368044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Territorios y países de ultramar, incluyendo Groenlandia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15414"/>
                  </a:ext>
                </a:extLst>
              </a:tr>
              <a:tr h="368044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Instrumento Europeo de Seguridad Nuclear</a:t>
                      </a:r>
                      <a:endParaRPr kumimoji="0" lang="es-ES" altLang="en-GB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75967"/>
                  </a:ext>
                </a:extLst>
              </a:tr>
              <a:tr h="368044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Otros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1.242</a:t>
                      </a:r>
                      <a:endParaRPr kumimoji="0" lang="es-ES" altLang="en-GB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85179"/>
                  </a:ext>
                </a:extLst>
              </a:tr>
              <a:tr h="368044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Margen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0.684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03230"/>
                  </a:ext>
                </a:extLst>
              </a:tr>
              <a:tr h="370497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s-ES" altLang="en-GB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110.597</a:t>
                      </a:r>
                      <a:endParaRPr kumimoji="0" lang="es-ES" altLang="en-GB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Facilidad Europea para la Paz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5.000</a:t>
                      </a:r>
                      <a:endParaRPr kumimoji="0" lang="es-ES" alt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623" marR="68623" marT="46788" marB="46788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691" y="5974577"/>
            <a:ext cx="2266950" cy="731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0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07504" y="1889448"/>
          <a:ext cx="89289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25F8007-DCCD-4CA1-A917-6602E965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Europa Global (2021-2027) vs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instrumentos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del period 2014-2020 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92" y="116967"/>
            <a:ext cx="2266950" cy="7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45" y="836712"/>
            <a:ext cx="8582019" cy="850389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Europa Global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como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factor de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cambio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672" y="1198517"/>
            <a:ext cx="8402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20000"/>
              </a:spcBef>
            </a:pPr>
            <a:r>
              <a:rPr lang="es-ES" alt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Objetivo d</a:t>
            </a:r>
            <a:r>
              <a:rPr lang="es-ES" alt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e </a:t>
            </a:r>
            <a:r>
              <a:rPr lang="es-ES" alt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EG</a:t>
            </a:r>
            <a:r>
              <a:rPr lang="es-ES" alt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: proteger y promocionar los valores e intereses de la UE en el mundo</a:t>
            </a:r>
            <a:endParaRPr lang="es-ES" altLang="en-US" sz="200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" y="2972590"/>
            <a:ext cx="3562562" cy="277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107" y="2751968"/>
            <a:ext cx="3517630" cy="2940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94" y="2396731"/>
            <a:ext cx="2499577" cy="49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430" y="2331576"/>
            <a:ext cx="1560711" cy="493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721" y="2190202"/>
            <a:ext cx="2528634" cy="7823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4446" y="2382636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Alcance</a:t>
            </a:r>
            <a:r>
              <a:rPr lang="en-GB" sz="1800" dirty="0" smtClean="0"/>
              <a:t> Global</a:t>
            </a:r>
            <a:endParaRPr lang="en-GB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5063" y="4996437"/>
            <a:ext cx="1554615" cy="816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982" y="2513671"/>
            <a:ext cx="1432736" cy="7528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52572" y="5822045"/>
            <a:ext cx="209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Asociaciones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115062" y="3259826"/>
            <a:ext cx="163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Prioridades</a:t>
            </a:r>
            <a:r>
              <a:rPr lang="en-GB" sz="2000" dirty="0" smtClean="0"/>
              <a:t> de la UE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61236" y="5732757"/>
            <a:ext cx="7291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7" indent="-342907">
              <a:buFontTx/>
              <a:buChar char="-"/>
            </a:pPr>
            <a:r>
              <a:rPr lang="es-ES" sz="2200" dirty="0" smtClean="0"/>
              <a:t>Simplificación</a:t>
            </a:r>
          </a:p>
          <a:p>
            <a:pPr marL="342907" indent="-342907">
              <a:buFontTx/>
              <a:buChar char="-"/>
            </a:pPr>
            <a:r>
              <a:rPr lang="es-ES" sz="2200" dirty="0" smtClean="0"/>
              <a:t>Coherencia y Flexibilidad financiera</a:t>
            </a:r>
          </a:p>
          <a:p>
            <a:pPr marL="342907" indent="-342907">
              <a:buFontTx/>
              <a:buChar char="-"/>
            </a:pPr>
            <a:r>
              <a:rPr lang="es-ES" sz="2200" dirty="0" smtClean="0"/>
              <a:t>Programación y acciones de respuesta rápida</a:t>
            </a:r>
          </a:p>
          <a:p>
            <a:endParaRPr lang="es-E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6376" y="6753680"/>
            <a:ext cx="1187624" cy="104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9965" y="4051372"/>
            <a:ext cx="1866999" cy="5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7931224" cy="11381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Europa Global - </a:t>
            </a:r>
            <a:r>
              <a:rPr lang="en-GB" sz="3600" b="1" dirty="0" err="1" smtClean="0">
                <a:solidFill>
                  <a:schemeClr val="accent1">
                    <a:lumMod val="50000"/>
                  </a:schemeClr>
                </a:solidFill>
              </a:rPr>
              <a:t>Estructura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7936" y="1497764"/>
            <a:ext cx="2749692" cy="265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6" indent="-285756"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prstClr val="black"/>
              </a:solidFill>
              <a:latin typeface="Calibri"/>
            </a:endParaRP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Respuesta a Crisis y prevención de conflictos</a:t>
            </a: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Resiliencia y vinculación de ayuda humanitaria y desarrollo</a:t>
            </a: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Prioridades y necesidades de la Política Exterior</a:t>
            </a:r>
          </a:p>
          <a:p>
            <a:pPr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s-ES" sz="1600" i="1" dirty="0" smtClean="0">
                <a:solidFill>
                  <a:prstClr val="black"/>
                </a:solidFill>
                <a:latin typeface="Calibri"/>
              </a:rPr>
              <a:t>no programable</a:t>
            </a: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3618" y="1497764"/>
            <a:ext cx="2430760" cy="2686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1800" b="1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s-ES" sz="1800" b="1" dirty="0" err="1" smtClean="0">
                <a:solidFill>
                  <a:prstClr val="black"/>
                </a:solidFill>
                <a:latin typeface="Calibri"/>
              </a:rPr>
              <a:t>Coop</a:t>
            </a:r>
            <a:r>
              <a:rPr lang="es-E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00" b="1" dirty="0" err="1" smtClean="0">
                <a:solidFill>
                  <a:prstClr val="black"/>
                </a:solidFill>
                <a:latin typeface="Calibri"/>
              </a:rPr>
              <a:t>Tematica</a:t>
            </a:r>
            <a:endParaRPr lang="es-ES" sz="1600" dirty="0" smtClean="0">
              <a:solidFill>
                <a:prstClr val="black"/>
              </a:solidFill>
              <a:latin typeface="Calibri"/>
            </a:endParaRP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Derechos Humanos y Democracia</a:t>
            </a: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Organizaciones de la Sociedad Civil</a:t>
            </a: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Paz, Estabilidad y prevención de conflictos</a:t>
            </a: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Retos Mundiales</a:t>
            </a:r>
          </a:p>
          <a:p>
            <a:pPr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s-ES" sz="1600" i="1" dirty="0" smtClean="0">
                <a:solidFill>
                  <a:prstClr val="black"/>
                </a:solidFill>
                <a:latin typeface="Calibri"/>
              </a:rPr>
              <a:t>programas indicativos plurianuales por tema</a:t>
            </a: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algn="ctr">
              <a:defRPr/>
            </a:pP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497764"/>
            <a:ext cx="2644748" cy="26674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6" indent="-285756">
              <a:buFont typeface="Arial" panose="020B0604020202020204" pitchFamily="34" charset="0"/>
              <a:buChar char="•"/>
              <a:defRPr/>
            </a:pPr>
            <a:endParaRPr lang="es-ES" sz="1600" dirty="0" smtClean="0">
              <a:solidFill>
                <a:prstClr val="black"/>
              </a:solidFill>
              <a:latin typeface="Calibri"/>
            </a:endParaRP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Vecindad</a:t>
            </a: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África Sub-Sahariana</a:t>
            </a: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Asia y el Pacifico</a:t>
            </a:r>
          </a:p>
          <a:p>
            <a:pPr marL="285756" indent="-285756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Américas y el Caribe</a:t>
            </a:r>
          </a:p>
          <a:p>
            <a:pPr>
              <a:defRPr/>
            </a:pP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s-ES" sz="1600" i="1" dirty="0" smtClean="0">
                <a:solidFill>
                  <a:prstClr val="black"/>
                </a:solidFill>
                <a:latin typeface="Calibri"/>
              </a:rPr>
              <a:t>programas indicativos plurianuales por </a:t>
            </a:r>
            <a:r>
              <a:rPr lang="es-ES" sz="1600" b="1" i="1" dirty="0" smtClean="0">
                <a:solidFill>
                  <a:prstClr val="black"/>
                </a:solidFill>
                <a:latin typeface="Calibri"/>
              </a:rPr>
              <a:t>país y regionales</a:t>
            </a:r>
            <a:r>
              <a:rPr lang="es-ES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076" y="1538357"/>
            <a:ext cx="175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800" b="1" dirty="0" err="1" smtClean="0">
                <a:solidFill>
                  <a:prstClr val="black"/>
                </a:solidFill>
                <a:latin typeface="Calibri"/>
              </a:rPr>
              <a:t>Coop</a:t>
            </a:r>
            <a:r>
              <a:rPr lang="es-ES" sz="1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" sz="1800" b="1" dirty="0" err="1" smtClean="0">
                <a:solidFill>
                  <a:prstClr val="black"/>
                </a:solidFill>
                <a:latin typeface="Calibri"/>
              </a:rPr>
              <a:t>Geografica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5052" y="1544230"/>
            <a:ext cx="187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800" b="1" dirty="0" smtClean="0">
                <a:solidFill>
                  <a:prstClr val="black"/>
                </a:solidFill>
                <a:latin typeface="Calibri"/>
              </a:rPr>
              <a:t>Respuesta Rápida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128619" y="4915864"/>
            <a:ext cx="1191882" cy="487298"/>
          </a:xfrm>
          <a:prstGeom prst="round2SameRect">
            <a:avLst/>
          </a:prstGeom>
          <a:solidFill>
            <a:srgbClr val="92D050"/>
          </a:solidFill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9"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EFSD +</a:t>
            </a:r>
          </a:p>
        </p:txBody>
      </p:sp>
      <p:sp>
        <p:nvSpPr>
          <p:cNvPr id="18" name="Up Arrow 17"/>
          <p:cNvSpPr/>
          <p:nvPr/>
        </p:nvSpPr>
        <p:spPr>
          <a:xfrm rot="-10800000">
            <a:off x="617405" y="4489531"/>
            <a:ext cx="242525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1421831" y="4915864"/>
            <a:ext cx="1191882" cy="487298"/>
          </a:xfrm>
          <a:prstGeom prst="round2SameRect">
            <a:avLst/>
          </a:prstGeom>
          <a:solidFill>
            <a:srgbClr val="92D050"/>
          </a:solidFill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9">
              <a:defRPr/>
            </a:pPr>
            <a:r>
              <a:rPr lang="en-GB" sz="1800" dirty="0">
                <a:solidFill>
                  <a:prstClr val="white"/>
                </a:solidFill>
                <a:latin typeface="Calibri"/>
              </a:rPr>
              <a:t>Erasmus +</a:t>
            </a:r>
          </a:p>
        </p:txBody>
      </p:sp>
      <p:sp>
        <p:nvSpPr>
          <p:cNvPr id="19" name="Up Arrow 18"/>
          <p:cNvSpPr/>
          <p:nvPr/>
        </p:nvSpPr>
        <p:spPr>
          <a:xfrm rot="-10800000">
            <a:off x="1597047" y="4459241"/>
            <a:ext cx="242525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1896509" y="5604356"/>
            <a:ext cx="4752527" cy="487298"/>
          </a:xfrm>
          <a:prstGeom prst="round2SameRect">
            <a:avLst/>
          </a:prstGeom>
          <a:solidFill>
            <a:srgbClr val="C00000"/>
          </a:solidFill>
          <a:ln>
            <a:solidFill>
              <a:srgbClr val="1331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9">
              <a:defRPr/>
            </a:pPr>
            <a:r>
              <a:rPr lang="en-GB" sz="1800" dirty="0" err="1" smtClean="0">
                <a:solidFill>
                  <a:prstClr val="white"/>
                </a:solidFill>
                <a:latin typeface="Calibri"/>
              </a:rPr>
              <a:t>Reserva</a:t>
            </a:r>
            <a:r>
              <a:rPr lang="en-GB" sz="1800" dirty="0" smtClean="0">
                <a:solidFill>
                  <a:prstClr val="white"/>
                </a:solidFill>
                <a:latin typeface="Calibri"/>
              </a:rPr>
              <a:t> para </a:t>
            </a:r>
            <a:r>
              <a:rPr lang="en-GB" sz="1800" dirty="0" err="1" smtClean="0">
                <a:solidFill>
                  <a:prstClr val="white"/>
                </a:solidFill>
                <a:latin typeface="Calibri"/>
              </a:rPr>
              <a:t>nuevos</a:t>
            </a:r>
            <a:r>
              <a:rPr lang="en-GB" sz="18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1800" dirty="0" err="1" smtClean="0">
                <a:solidFill>
                  <a:prstClr val="white"/>
                </a:solidFill>
                <a:latin typeface="Calibri"/>
              </a:rPr>
              <a:t>retos</a:t>
            </a:r>
            <a:r>
              <a:rPr lang="en-GB" sz="1800" dirty="0" smtClean="0">
                <a:solidFill>
                  <a:prstClr val="white"/>
                </a:solidFill>
                <a:latin typeface="Calibri"/>
              </a:rPr>
              <a:t> y </a:t>
            </a:r>
            <a:r>
              <a:rPr lang="en-GB" sz="1800" dirty="0" err="1" smtClean="0">
                <a:solidFill>
                  <a:prstClr val="white"/>
                </a:solidFill>
                <a:latin typeface="Calibri"/>
              </a:rPr>
              <a:t>prioridades</a:t>
            </a:r>
            <a:endParaRPr lang="en-GB" sz="18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53147" y="4472307"/>
            <a:ext cx="724264" cy="11782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16569" y="4417417"/>
            <a:ext cx="4962" cy="1235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613713" y="4451614"/>
            <a:ext cx="610550" cy="11526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1368"/>
            <a:ext cx="1664063" cy="107359"/>
          </a:xfrm>
          <a:prstGeom prst="rect">
            <a:avLst/>
          </a:prstGeom>
        </p:spPr>
      </p:pic>
      <p:pic>
        <p:nvPicPr>
          <p:cNvPr id="21" name="Google Shape;175;p21">
            <a:extLst>
              <a:ext uri="{FF2B5EF4-FFF2-40B4-BE49-F238E27FC236}">
                <a16:creationId xmlns:a16="http://schemas.microsoft.com/office/drawing/2014/main" id="{C0EDC17B-BCB9-2B49-92BE-0011ECB45743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034" y="4254985"/>
            <a:ext cx="1579918" cy="95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607F2437-2B18-46FF-ABC7-A8ADB839EF17}"/>
              </a:ext>
            </a:extLst>
          </p:cNvPr>
          <p:cNvSpPr txBox="1">
            <a:spLocks/>
          </p:cNvSpPr>
          <p:nvPr/>
        </p:nvSpPr>
        <p:spPr>
          <a:xfrm>
            <a:off x="457200" y="4200136"/>
            <a:ext cx="7459935" cy="30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38" indent="-171438" algn="l" defTabSz="6857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Clr>
                <a:srgbClr val="034EA2"/>
              </a:buClr>
              <a:buFont typeface="Arial" panose="020B0604020202020204" pitchFamily="34" charset="0"/>
              <a:buNone/>
            </a:pPr>
            <a:r>
              <a:rPr lang="es-ES" sz="1400" b="1" i="1" dirty="0" smtClean="0">
                <a:solidFill>
                  <a:srgbClr val="FF0000"/>
                </a:solidFill>
                <a:latin typeface="Arial"/>
              </a:rPr>
              <a:t>Preferencia por la cooperación geográfica; complementados por </a:t>
            </a:r>
            <a:r>
              <a:rPr lang="es-ES" sz="1400" b="1" i="1" dirty="0" err="1" smtClean="0">
                <a:solidFill>
                  <a:srgbClr val="FF0000"/>
                </a:solidFill>
                <a:latin typeface="Arial"/>
              </a:rPr>
              <a:t>coop</a:t>
            </a:r>
            <a:r>
              <a:rPr lang="es-ES" sz="1400" b="1" i="1" dirty="0" smtClean="0">
                <a:solidFill>
                  <a:srgbClr val="FF0000"/>
                </a:solidFill>
                <a:latin typeface="Arial"/>
              </a:rPr>
              <a:t> temática y RR</a:t>
            </a:r>
            <a:endParaRPr lang="es-ES" sz="1400" b="1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607F2437-2B18-46FF-ABC7-A8ADB839EF17}"/>
              </a:ext>
            </a:extLst>
          </p:cNvPr>
          <p:cNvSpPr txBox="1">
            <a:spLocks/>
          </p:cNvSpPr>
          <p:nvPr/>
        </p:nvSpPr>
        <p:spPr>
          <a:xfrm>
            <a:off x="777077" y="6197371"/>
            <a:ext cx="7192575" cy="255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38" indent="-171438" algn="l" defTabSz="6857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Clr>
                <a:srgbClr val="034EA2"/>
              </a:buClr>
              <a:buFont typeface="Arial" panose="020B0604020202020204" pitchFamily="34" charset="0"/>
              <a:buNone/>
            </a:pPr>
            <a:r>
              <a:rPr lang="es-ES" sz="1400" b="1" dirty="0" smtClean="0">
                <a:solidFill>
                  <a:srgbClr val="FF0000"/>
                </a:solidFill>
                <a:latin typeface="Arial"/>
              </a:rPr>
              <a:t>Necesidades y prioridades imprevistas/sirve para reforzar las dotaciones de los programas geográficos, temáticos y de las acciones de RR en caso de necesidad</a:t>
            </a:r>
            <a:endParaRPr lang="es-ES" sz="14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2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26507"/>
              </p:ext>
            </p:extLst>
          </p:nvPr>
        </p:nvGraphicFramePr>
        <p:xfrm>
          <a:off x="268685" y="188640"/>
          <a:ext cx="8580838" cy="10070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8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7072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fr-BE" sz="3200" b="1" i="0" u="non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Europa</a:t>
                      </a:r>
                      <a:r>
                        <a:rPr lang="fr-BE" sz="3200" b="1" i="0" u="none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Global – </a:t>
                      </a:r>
                      <a:r>
                        <a:rPr lang="fr-BE" sz="3200" b="1" i="0" u="none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Dotaciones</a:t>
                      </a:r>
                      <a:r>
                        <a:rPr lang="fr-BE" sz="3200" b="1" i="0" u="none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BE" sz="3200" b="1" i="0" u="none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por</a:t>
                      </a:r>
                      <a:r>
                        <a:rPr lang="fr-BE" sz="3200" b="1" i="0" u="none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BE" sz="3200" b="1" i="0" u="none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programa</a:t>
                      </a:r>
                      <a:endParaRPr lang="en-GB" sz="1200" b="1" i="0" u="none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1200" b="1" i="0" u="none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GB" sz="1200" b="1" i="0" u="none" dirty="0">
                          <a:solidFill>
                            <a:schemeClr val="bg1"/>
                          </a:solidFill>
                        </a:rPr>
                        <a:t>€79.462 </a:t>
                      </a:r>
                      <a:r>
                        <a:rPr lang="en-GB" sz="1200" b="1" i="0" u="none" dirty="0" err="1" smtClean="0">
                          <a:solidFill>
                            <a:schemeClr val="bg1"/>
                          </a:solidFill>
                        </a:rPr>
                        <a:t>millones</a:t>
                      </a:r>
                      <a:r>
                        <a:rPr lang="en-GB" sz="1200" b="1" i="0" u="none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200" b="1" i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/>
          <p:nvPr/>
        </p:nvSpPr>
        <p:spPr>
          <a:xfrm>
            <a:off x="-523718" y="956786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000" b="1" dirty="0">
                <a:solidFill>
                  <a:srgbClr val="3166CF"/>
                </a:solidFill>
              </a:rPr>
              <a:t>NDICI Structure &amp; Allocations</a:t>
            </a:r>
            <a:endParaRPr lang="en-GB" sz="2000" b="1" dirty="0">
              <a:solidFill>
                <a:srgbClr val="3166CF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87672"/>
              </p:ext>
            </p:extLst>
          </p:nvPr>
        </p:nvGraphicFramePr>
        <p:xfrm>
          <a:off x="276360" y="1196752"/>
          <a:ext cx="3839352" cy="44338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39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6734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AU" sz="1100" noProof="0" dirty="0"/>
                        <a:t>GEOGRAPHIC PROGRAMMES </a:t>
                      </a:r>
                    </a:p>
                    <a:p>
                      <a:pPr algn="ctr"/>
                      <a:r>
                        <a:rPr lang="en-AU" sz="1400" b="1" baseline="0" noProof="0" dirty="0"/>
                        <a:t>€60.388 bn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AU" sz="1100" b="0" i="1" baseline="0" noProof="0" dirty="0"/>
                        <a:t>Including €1.8 bn for ERASMUS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AU" sz="1100" b="0" i="1" noProof="0" dirty="0"/>
                        <a:t>Including at least </a:t>
                      </a:r>
                      <a:r>
                        <a:rPr lang="en-AU" sz="1100" b="0" i="1" baseline="0" dirty="0"/>
                        <a:t>€500 m for local authorities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AU" sz="1100" b="0" i="1" baseline="0" noProof="0" dirty="0"/>
                        <a:t>Including up to </a:t>
                      </a:r>
                      <a:r>
                        <a:rPr lang="en-AU" sz="1100" b="0" i="1" baseline="0" dirty="0"/>
                        <a:t>€10 bn for provisioning the External Action Guarantee</a:t>
                      </a:r>
                      <a:r>
                        <a:rPr lang="en-AU" sz="1100" b="0" i="1" baseline="0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AU" sz="1100" b="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168">
                <a:tc>
                  <a:txBody>
                    <a:bodyPr/>
                    <a:lstStyle>
                      <a:defPPr/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050" b="1" noProof="0" dirty="0"/>
                        <a:t>European Neighbourhood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050" b="1" baseline="0" noProof="0" dirty="0"/>
                        <a:t>a</a:t>
                      </a:r>
                      <a:r>
                        <a:rPr lang="en-AU" sz="1050" b="1" baseline="0" noProof="0" dirty="0" smtClean="0"/>
                        <a:t>t </a:t>
                      </a:r>
                      <a:r>
                        <a:rPr lang="en-AU" sz="1050" b="1" baseline="0" noProof="0" dirty="0"/>
                        <a:t>least €19.323 bn</a:t>
                      </a:r>
                      <a:endParaRPr lang="en-AU" sz="1050" b="1" noProof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822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AU" sz="1050" b="1" noProof="0" dirty="0"/>
                        <a:t>Sub-Saharan Africa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050" b="1" baseline="0" noProof="0" dirty="0"/>
                        <a:t>a</a:t>
                      </a:r>
                      <a:r>
                        <a:rPr lang="en-AU" sz="1050" b="1" baseline="0" noProof="0" dirty="0" smtClean="0"/>
                        <a:t>t </a:t>
                      </a:r>
                      <a:r>
                        <a:rPr lang="en-AU" sz="1050" b="1" baseline="0" noProof="0" dirty="0"/>
                        <a:t>least €29.181 bn</a:t>
                      </a:r>
                      <a:endParaRPr lang="en-AU" sz="1050" b="1" noProof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615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fr-BE" sz="1050" b="1" dirty="0"/>
                        <a:t>Asia and the Pacific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BE" sz="1050" b="1" baseline="0" dirty="0"/>
                        <a:t>€8.489 </a:t>
                      </a:r>
                      <a:r>
                        <a:rPr lang="fr-BE" sz="1050" b="1" baseline="0" dirty="0" err="1"/>
                        <a:t>bn</a:t>
                      </a:r>
                      <a:endParaRPr lang="fr-BE" sz="1050" b="1" baseline="0" dirty="0"/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lang="fr-BE" sz="1050" i="1" baseline="0" dirty="0"/>
                        <a:t>a</a:t>
                      </a:r>
                      <a:r>
                        <a:rPr lang="fr-BE" sz="1050" i="1" baseline="0" dirty="0" smtClean="0"/>
                        <a:t>t </a:t>
                      </a:r>
                      <a:r>
                        <a:rPr lang="fr-BE" sz="1050" i="1" baseline="0" dirty="0"/>
                        <a:t>least €500m for Pacific</a:t>
                      </a:r>
                      <a:endParaRPr lang="en-GB" sz="1050" i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202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AU" sz="1050" b="1" noProof="0" dirty="0"/>
                        <a:t>Americas</a:t>
                      </a:r>
                      <a:r>
                        <a:rPr lang="en-AU" sz="1050" b="1" baseline="0" noProof="0" dirty="0"/>
                        <a:t> and the</a:t>
                      </a:r>
                      <a:r>
                        <a:rPr lang="en-AU" sz="1050" b="1" noProof="0" dirty="0"/>
                        <a:t> </a:t>
                      </a:r>
                      <a:r>
                        <a:rPr lang="en-AU" sz="1050" b="1" baseline="0" noProof="0" dirty="0"/>
                        <a:t>Caribbean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050" b="1" baseline="0" noProof="0" dirty="0"/>
                        <a:t>€3.395 bn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lang="en-AU" sz="1050" i="1" baseline="0" noProof="0" dirty="0"/>
                        <a:t>a</a:t>
                      </a:r>
                      <a:r>
                        <a:rPr lang="en-AU" sz="1050" i="1" baseline="0" noProof="0" dirty="0" smtClean="0"/>
                        <a:t>t </a:t>
                      </a:r>
                      <a:r>
                        <a:rPr lang="en-AU" sz="1050" i="1" baseline="0" noProof="0" dirty="0"/>
                        <a:t>least €800m for the Caribbean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GB" sz="105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37881"/>
              </p:ext>
            </p:extLst>
          </p:nvPr>
        </p:nvGraphicFramePr>
        <p:xfrm>
          <a:off x="6472864" y="1196752"/>
          <a:ext cx="2388538" cy="43809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1098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GB" sz="1100" dirty="0"/>
                        <a:t>RAPID</a:t>
                      </a:r>
                      <a:r>
                        <a:rPr lang="en-GB" sz="1100" baseline="0" dirty="0"/>
                        <a:t> RESPONSE ACTIONS </a:t>
                      </a:r>
                    </a:p>
                    <a:p>
                      <a:pPr algn="ctr"/>
                      <a:r>
                        <a:rPr lang="fr-BE" sz="1400" baseline="0" dirty="0"/>
                        <a:t>€3.182 </a:t>
                      </a:r>
                      <a:r>
                        <a:rPr lang="fr-BE" sz="1400" baseline="0" dirty="0" err="1"/>
                        <a:t>bn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38">
                <a:tc>
                  <a:txBody>
                    <a:bodyPr/>
                    <a:lstStyle>
                      <a:defPPr/>
                    </a:lstStyle>
                    <a:p>
                      <a:pPr algn="l"/>
                      <a:endParaRPr lang="fr-BE" sz="600" dirty="0"/>
                    </a:p>
                    <a:p>
                      <a:pPr algn="l"/>
                      <a:endParaRPr lang="fr-BE" sz="600" dirty="0"/>
                    </a:p>
                    <a:p>
                      <a:pPr algn="l"/>
                      <a:endParaRPr lang="fr-BE" sz="600" dirty="0"/>
                    </a:p>
                    <a:p>
                      <a:pPr algn="l"/>
                      <a:endParaRPr lang="fr-BE" sz="600" dirty="0"/>
                    </a:p>
                    <a:p>
                      <a:pPr algn="l"/>
                      <a:endParaRPr lang="fr-BE" sz="550" dirty="0"/>
                    </a:p>
                    <a:p>
                      <a:pPr algn="ctr"/>
                      <a:endParaRPr lang="fr-BE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041727"/>
              </p:ext>
            </p:extLst>
          </p:nvPr>
        </p:nvGraphicFramePr>
        <p:xfrm>
          <a:off x="4124116" y="1196751"/>
          <a:ext cx="2340344" cy="44194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3612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fr-BE" sz="1100" dirty="0"/>
                        <a:t>THEMATIC PROGRAMMES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BE" sz="1400" baseline="0" dirty="0"/>
                        <a:t>€6.358 </a:t>
                      </a:r>
                      <a:r>
                        <a:rPr lang="fr-BE" sz="1400" baseline="0" dirty="0" err="1"/>
                        <a:t>bn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219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AU" sz="1050" b="1" baseline="0" dirty="0"/>
                        <a:t>Human Rights &amp; </a:t>
                      </a:r>
                      <a:r>
                        <a:rPr lang="en-AU" sz="1050" b="1" dirty="0"/>
                        <a:t>Democracy</a:t>
                      </a:r>
                      <a:endParaRPr lang="en-AU" sz="1050" b="1" baseline="0" dirty="0"/>
                    </a:p>
                    <a:p>
                      <a:pPr algn="ctr"/>
                      <a:r>
                        <a:rPr lang="en-AU" sz="1050" b="1" baseline="0" dirty="0"/>
                        <a:t>€1.362 </a:t>
                      </a:r>
                      <a:r>
                        <a:rPr lang="en-AU" sz="1050" b="1" baseline="0" dirty="0" err="1"/>
                        <a:t>bn</a:t>
                      </a:r>
                      <a:r>
                        <a:rPr lang="en-AU" sz="1050" b="0" baseline="0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en-AU" sz="105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r>
                        <a:rPr lang="en-AU" sz="1050" b="0" i="1" baseline="0" noProof="0" dirty="0"/>
                        <a:t>Additional €200 m earmarked from the cushion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218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fr-BE" sz="1050" b="1" baseline="0" dirty="0"/>
                        <a:t>Civil Society Organisations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BE" sz="1050" b="1" baseline="0" dirty="0"/>
                        <a:t>€1.362 </a:t>
                      </a:r>
                      <a:r>
                        <a:rPr lang="fr-BE" sz="1050" b="1" baseline="0" dirty="0" err="1"/>
                        <a:t>bn</a:t>
                      </a:r>
                      <a:endParaRPr lang="fr-BE" sz="1050" b="1" baseline="0" dirty="0"/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lang="fr-BE" sz="1050" b="0" i="1" baseline="0" dirty="0" err="1"/>
                        <a:t>Additional</a:t>
                      </a:r>
                      <a:r>
                        <a:rPr lang="fr-BE" sz="1050" b="0" baseline="0" dirty="0"/>
                        <a:t> </a:t>
                      </a:r>
                      <a:r>
                        <a:rPr lang="en-AU" sz="1050" b="0" i="1" baseline="0" noProof="0" dirty="0"/>
                        <a:t>€200 m earmarked from the cushion</a:t>
                      </a:r>
                      <a:endParaRPr lang="en-GB" sz="105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073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AU" sz="1050" b="1" noProof="0" dirty="0"/>
                        <a:t>Peace, Stability and Conflict Prevention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sz="1050" b="1" baseline="0" noProof="0" dirty="0"/>
                        <a:t>€0.908 bn</a:t>
                      </a:r>
                      <a:endParaRPr lang="en-AU" sz="105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361">
                <a:tc>
                  <a:txBody>
                    <a:bodyPr/>
                    <a:lstStyle>
                      <a:defPPr/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BE" sz="1050" b="1" dirty="0"/>
                        <a:t>Global Challenges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BE" sz="1050" b="1" baseline="0" dirty="0"/>
                        <a:t>€2.726 </a:t>
                      </a:r>
                      <a:r>
                        <a:rPr lang="fr-BE" sz="1050" b="1" baseline="0" dirty="0" err="1"/>
                        <a:t>bn</a:t>
                      </a:r>
                      <a:endParaRPr lang="fr-BE" sz="1050" b="1" baseline="0" dirty="0"/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lang="en-AU" sz="1050" b="0" i="1" baseline="0" noProof="0" dirty="0"/>
                        <a:t>Additional €600 m earmarked from the cushion</a:t>
                      </a:r>
                      <a:endParaRPr lang="en-AU" sz="1050" b="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33802"/>
              </p:ext>
            </p:extLst>
          </p:nvPr>
        </p:nvGraphicFramePr>
        <p:xfrm>
          <a:off x="284764" y="5577688"/>
          <a:ext cx="8591276" cy="4932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91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244">
                <a:tc>
                  <a:txBody>
                    <a:bodyPr/>
                    <a:lstStyle>
                      <a:defPPr/>
                    </a:lstStyle>
                    <a:p>
                      <a:pPr algn="ctr"/>
                      <a:r>
                        <a:rPr lang="en-AU" sz="1300" b="1" noProof="0" dirty="0"/>
                        <a:t>Emerging Challenges and Priorities Cushion</a:t>
                      </a:r>
                    </a:p>
                    <a:p>
                      <a:pPr algn="ctr"/>
                      <a:r>
                        <a:rPr lang="en-AU" sz="1200" b="1" noProof="0" dirty="0"/>
                        <a:t>€9.534 bn</a:t>
                      </a:r>
                      <a:r>
                        <a:rPr lang="en-AU" sz="1200" b="0" i="1" baseline="0" noProof="0" dirty="0"/>
                        <a:t> </a:t>
                      </a:r>
                      <a:endParaRPr lang="en-AU" sz="1200" b="0" i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/>
          </p:nvPr>
        </p:nvGraphicFramePr>
        <p:xfrm>
          <a:off x="129528" y="5682317"/>
          <a:ext cx="4502597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0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074">
                <a:tc>
                  <a:txBody>
                    <a:bodyPr/>
                    <a:lstStyle>
                      <a:defPPr/>
                    </a:lstStyle>
                    <a:p>
                      <a:pPr algn="l"/>
                      <a:endParaRPr lang="en-GB" sz="6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 flipV="1">
            <a:off x="318753" y="5616235"/>
            <a:ext cx="8575459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76360" y="859981"/>
            <a:ext cx="0" cy="47570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39468" y="6058439"/>
            <a:ext cx="8591277" cy="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128839" y="852797"/>
            <a:ext cx="8612" cy="389572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6468661" y="870011"/>
            <a:ext cx="0" cy="389572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66255" y="2354495"/>
            <a:ext cx="1801755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GB" sz="1050" dirty="0">
                <a:solidFill>
                  <a:prstClr val="black"/>
                </a:solidFill>
              </a:rPr>
              <a:t>a) Peace, stability and conflict prevention in situations or urgency, emerging crisis, crisis and post-crisis, including those which may result from migratory flows and forced displacement</a:t>
            </a:r>
          </a:p>
          <a:p>
            <a:pPr algn="ctr"/>
            <a:endParaRPr lang="en-GB" sz="1050" dirty="0">
              <a:solidFill>
                <a:prstClr val="black"/>
              </a:solidFill>
            </a:endParaRPr>
          </a:p>
          <a:p>
            <a:pPr algn="ctr"/>
            <a:r>
              <a:rPr lang="en-GB" sz="1050" dirty="0">
                <a:solidFill>
                  <a:prstClr val="black"/>
                </a:solidFill>
              </a:rPr>
              <a:t>b) Strengthening resilience and linking  humanitarian aid and development action and, where relevant, peacebuilding</a:t>
            </a:r>
          </a:p>
          <a:p>
            <a:pPr algn="ctr"/>
            <a:endParaRPr lang="en-GB" sz="1050" dirty="0">
              <a:solidFill>
                <a:prstClr val="black"/>
              </a:solidFill>
            </a:endParaRPr>
          </a:p>
          <a:p>
            <a:pPr algn="ctr"/>
            <a:r>
              <a:rPr lang="en-GB" sz="1050" dirty="0">
                <a:solidFill>
                  <a:prstClr val="black"/>
                </a:solidFill>
              </a:rPr>
              <a:t>c) </a:t>
            </a:r>
            <a:r>
              <a:rPr lang="en-GB" sz="1050" dirty="0" smtClean="0">
                <a:solidFill>
                  <a:schemeClr val="tx1"/>
                </a:solidFill>
              </a:rPr>
              <a:t>Union foreign </a:t>
            </a:r>
            <a:r>
              <a:rPr lang="en-GB" sz="1050" dirty="0">
                <a:solidFill>
                  <a:prstClr val="black"/>
                </a:solidFill>
              </a:rPr>
              <a:t>policy needs and priorities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22" y="6506346"/>
            <a:ext cx="464544" cy="3219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75" y="6583653"/>
            <a:ext cx="805014" cy="21806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8857198" y="859981"/>
            <a:ext cx="0" cy="476431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54803" y="6137014"/>
            <a:ext cx="3819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1000" dirty="0" smtClean="0">
                <a:solidFill>
                  <a:srgbClr val="3166CF"/>
                </a:solidFill>
              </a:rPr>
              <a:t>*** </a:t>
            </a:r>
            <a:r>
              <a:rPr lang="en-US" sz="1000" dirty="0">
                <a:solidFill>
                  <a:srgbClr val="3166CF"/>
                </a:solidFill>
              </a:rPr>
              <a:t>CBDSD: Maximum of €270 m for actions related to Capacity Building for Development and Security for Development</a:t>
            </a:r>
          </a:p>
          <a:p>
            <a:endParaRPr lang="en-GB" sz="105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33AF32-501A-B447-B51B-50CA35AB2672}"/>
              </a:ext>
            </a:extLst>
          </p:cNvPr>
          <p:cNvSpPr txBox="1"/>
          <p:nvPr/>
        </p:nvSpPr>
        <p:spPr>
          <a:xfrm>
            <a:off x="304609" y="6123297"/>
            <a:ext cx="460851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GB" sz="1000" b="1" i="1" dirty="0" smtClean="0"/>
              <a:t>*</a:t>
            </a:r>
            <a:r>
              <a:rPr lang="en-AU" sz="1000" i="1" dirty="0" smtClean="0">
                <a:solidFill>
                  <a:srgbClr val="3166CF"/>
                </a:solidFill>
              </a:rPr>
              <a:t> EAG External Action Guarantee: up to €53.449 </a:t>
            </a:r>
            <a:r>
              <a:rPr lang="en-AU" sz="1000" i="1" dirty="0" err="1" smtClean="0">
                <a:solidFill>
                  <a:srgbClr val="3166CF"/>
                </a:solidFill>
              </a:rPr>
              <a:t>bn</a:t>
            </a:r>
            <a:endParaRPr lang="en-GB" sz="1050" dirty="0" smtClean="0">
              <a:solidFill>
                <a:srgbClr val="FF0000"/>
              </a:solidFill>
            </a:endParaRPr>
          </a:p>
          <a:p>
            <a:r>
              <a:rPr lang="en-US" sz="1050" dirty="0">
                <a:solidFill>
                  <a:srgbClr val="3166CF"/>
                </a:solidFill>
              </a:rPr>
              <a:t>** Up to 25% devoted to Election Observation Missions</a:t>
            </a:r>
          </a:p>
          <a:p>
            <a:endParaRPr lang="en-GB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/>
          </a:bodyPr>
          <a:lstStyle/>
          <a:p>
            <a:r>
              <a:rPr lang="fr-BE" sz="3600" b="1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fr-BE" sz="3600" b="1" dirty="0" err="1" smtClean="0">
                <a:solidFill>
                  <a:schemeClr val="accent1">
                    <a:lumMod val="50000"/>
                  </a:schemeClr>
                </a:solidFill>
              </a:rPr>
              <a:t>rioridades</a:t>
            </a:r>
            <a:r>
              <a:rPr lang="fr-BE" sz="3600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fr-BE" sz="3600" b="1" dirty="0" err="1" smtClean="0">
                <a:solidFill>
                  <a:schemeClr val="accent1">
                    <a:lumMod val="50000"/>
                  </a:schemeClr>
                </a:solidFill>
              </a:rPr>
              <a:t>objetivos</a:t>
            </a:r>
            <a:r>
              <a:rPr lang="fr-BE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b="1" dirty="0" err="1" smtClean="0">
                <a:solidFill>
                  <a:schemeClr val="accent1">
                    <a:lumMod val="50000"/>
                  </a:schemeClr>
                </a:solidFill>
              </a:rPr>
              <a:t>financieros</a:t>
            </a:r>
            <a:r>
              <a:rPr lang="fr-BE" sz="3600" b="1" dirty="0" smtClean="0">
                <a:solidFill>
                  <a:schemeClr val="accent1">
                    <a:lumMod val="50000"/>
                  </a:schemeClr>
                </a:solidFill>
              </a:rPr>
              <a:t> de EG</a:t>
            </a:r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72" y="1700808"/>
            <a:ext cx="8441208" cy="4896544"/>
          </a:xfrm>
        </p:spPr>
        <p:txBody>
          <a:bodyPr>
            <a:noAutofit/>
          </a:bodyPr>
          <a:lstStyle/>
          <a:p>
            <a:r>
              <a:rPr lang="es-ES" sz="1800" dirty="0" smtClean="0">
                <a:solidFill>
                  <a:srgbClr val="0F5494"/>
                </a:solidFill>
              </a:rPr>
              <a:t>Al menos 93% de EG debe contabilizarse como </a:t>
            </a:r>
            <a:r>
              <a:rPr lang="es-ES" sz="1800" b="1" dirty="0" smtClean="0">
                <a:solidFill>
                  <a:srgbClr val="0F5494"/>
                </a:solidFill>
              </a:rPr>
              <a:t>Ayuda Oficial al Desarrollo </a:t>
            </a:r>
            <a:r>
              <a:rPr lang="es-ES" sz="1800" dirty="0" smtClean="0">
                <a:solidFill>
                  <a:srgbClr val="0F5494"/>
                </a:solidFill>
              </a:rPr>
              <a:t>(AOD)</a:t>
            </a:r>
            <a:r>
              <a:rPr lang="es-ES" sz="1800" i="1" dirty="0" smtClean="0">
                <a:solidFill>
                  <a:srgbClr val="0F5494"/>
                </a:solidFill>
              </a:rPr>
              <a:t>. </a:t>
            </a:r>
            <a:r>
              <a:rPr lang="es-ES" sz="1800" i="1" u="sng" dirty="0" smtClean="0">
                <a:solidFill>
                  <a:srgbClr val="0F5494"/>
                </a:solidFill>
              </a:rPr>
              <a:t>Es una obligación legal</a:t>
            </a:r>
          </a:p>
          <a:p>
            <a:pPr lvl="1"/>
            <a:r>
              <a:rPr lang="es-ES" sz="1600" dirty="0" smtClean="0">
                <a:solidFill>
                  <a:srgbClr val="0F5494"/>
                </a:solidFill>
              </a:rPr>
              <a:t>Europa Global es principalmente un instrumento de </a:t>
            </a:r>
            <a:r>
              <a:rPr lang="es-ES" sz="1600" b="1" dirty="0" smtClean="0">
                <a:solidFill>
                  <a:srgbClr val="0F5494"/>
                </a:solidFill>
              </a:rPr>
              <a:t>cooperación al desarrollo: </a:t>
            </a:r>
            <a:r>
              <a:rPr lang="es-ES" sz="1600" dirty="0" smtClean="0">
                <a:solidFill>
                  <a:srgbClr val="0F5494"/>
                </a:solidFill>
              </a:rPr>
              <a:t>debe contribuir al objetivo colectivo europeo de dedicar 0.7% de su PNB a la ayuda al desarrollo, incluyendo 0.2% para los PMD</a:t>
            </a:r>
          </a:p>
          <a:p>
            <a:pPr lvl="1"/>
            <a:r>
              <a:rPr lang="es-ES" sz="1600" dirty="0" smtClean="0">
                <a:solidFill>
                  <a:srgbClr val="0F5494"/>
                </a:solidFill>
              </a:rPr>
              <a:t>… pero puede ir </a:t>
            </a:r>
            <a:r>
              <a:rPr lang="es-ES" sz="1600" b="1" dirty="0" smtClean="0">
                <a:solidFill>
                  <a:srgbClr val="0F5494"/>
                </a:solidFill>
              </a:rPr>
              <a:t>más allá de la cooperación al desarrollo</a:t>
            </a:r>
            <a:r>
              <a:rPr lang="es-ES" sz="1600" dirty="0" smtClean="0">
                <a:solidFill>
                  <a:srgbClr val="0F5494"/>
                </a:solidFill>
              </a:rPr>
              <a:t>: el 7% restante puede utilizarse para todo tipo de acciones (incluyendo interés propio) y países, incluyendo de renta alta</a:t>
            </a:r>
            <a:endParaRPr lang="es-ES" sz="1600" i="1" dirty="0" smtClean="0">
              <a:solidFill>
                <a:srgbClr val="0F5494"/>
              </a:solidFill>
            </a:endParaRPr>
          </a:p>
          <a:p>
            <a:r>
              <a:rPr lang="es-ES" sz="1800" dirty="0" smtClean="0">
                <a:solidFill>
                  <a:srgbClr val="0F5494"/>
                </a:solidFill>
              </a:rPr>
              <a:t>20% fondos AOD deben contribuir a la </a:t>
            </a:r>
            <a:r>
              <a:rPr lang="es-ES" sz="1800" b="1" dirty="0" smtClean="0">
                <a:solidFill>
                  <a:srgbClr val="0F5494"/>
                </a:solidFill>
              </a:rPr>
              <a:t>inclusión social y el desarrollo humano</a:t>
            </a:r>
            <a:r>
              <a:rPr lang="es-ES" sz="1800" dirty="0" smtClean="0">
                <a:solidFill>
                  <a:srgbClr val="0F5494"/>
                </a:solidFill>
              </a:rPr>
              <a:t>, incluyendo igualdad de genero y empoderamiento femenino</a:t>
            </a:r>
          </a:p>
          <a:p>
            <a:r>
              <a:rPr lang="es-ES" sz="1800" dirty="0" smtClean="0">
                <a:solidFill>
                  <a:srgbClr val="0F5494"/>
                </a:solidFill>
              </a:rPr>
              <a:t>30% de los gastos deben contribuir a acciones contra el </a:t>
            </a:r>
            <a:r>
              <a:rPr lang="es-ES" sz="1800" b="1" dirty="0" smtClean="0">
                <a:solidFill>
                  <a:srgbClr val="0F5494"/>
                </a:solidFill>
              </a:rPr>
              <a:t>cambio climático.</a:t>
            </a:r>
          </a:p>
          <a:p>
            <a:r>
              <a:rPr lang="es-ES" sz="1800" dirty="0" smtClean="0">
                <a:solidFill>
                  <a:srgbClr val="0F5494"/>
                </a:solidFill>
              </a:rPr>
              <a:t>Un 10% indicativo de los gastos debe dedicarse a acciones relativas a la </a:t>
            </a:r>
            <a:r>
              <a:rPr lang="es-ES" sz="1800" b="1" dirty="0" smtClean="0">
                <a:solidFill>
                  <a:srgbClr val="0F5494"/>
                </a:solidFill>
              </a:rPr>
              <a:t>migración y desplazamiento forzoso.</a:t>
            </a:r>
            <a:endParaRPr lang="es-ES" sz="1800" dirty="0" smtClean="0">
              <a:solidFill>
                <a:srgbClr val="0F5494"/>
              </a:solidFill>
            </a:endParaRPr>
          </a:p>
          <a:p>
            <a:r>
              <a:rPr lang="es-ES" sz="1800" dirty="0" smtClean="0">
                <a:solidFill>
                  <a:srgbClr val="0F5494"/>
                </a:solidFill>
              </a:rPr>
              <a:t>EG debe contribuir al objetivo general del presupuesto de la UE sobre </a:t>
            </a:r>
            <a:r>
              <a:rPr lang="es-ES" sz="1800" b="1" dirty="0" smtClean="0">
                <a:solidFill>
                  <a:srgbClr val="0F5494"/>
                </a:solidFill>
              </a:rPr>
              <a:t>biodiversidad.</a:t>
            </a:r>
            <a:endParaRPr lang="es-ES" sz="1800" dirty="0" smtClean="0">
              <a:solidFill>
                <a:srgbClr val="0F5494"/>
              </a:solidFill>
            </a:endParaRPr>
          </a:p>
          <a:p>
            <a:r>
              <a:rPr lang="es-ES" sz="1800" dirty="0" smtClean="0">
                <a:solidFill>
                  <a:srgbClr val="0F5494"/>
                </a:solidFill>
              </a:rPr>
              <a:t>Al menos 85 % de las nuevas acciones deben tener la </a:t>
            </a:r>
            <a:r>
              <a:rPr lang="es-ES" sz="1800" b="1" dirty="0" smtClean="0">
                <a:solidFill>
                  <a:srgbClr val="0F5494"/>
                </a:solidFill>
              </a:rPr>
              <a:t>igualdad de genero </a:t>
            </a:r>
            <a:r>
              <a:rPr lang="es-ES" sz="1800" dirty="0" smtClean="0">
                <a:solidFill>
                  <a:srgbClr val="0F5494"/>
                </a:solidFill>
              </a:rPr>
              <a:t>como objetivo principal o significativo, de los cuales al menos 5% como objetivo principal.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tIns="180000" rtlCol="0">
        <a:spAutoFit/>
      </a:bodyPr>
      <a:lstStyle>
        <a:defPPr algn="ctr">
          <a:spcAft>
            <a:spcPts val="600"/>
          </a:spcAft>
          <a:defRPr sz="1600" b="1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C487E137BF841935A7CC2EE8099C2" ma:contentTypeVersion="11" ma:contentTypeDescription="Crear nuevo documento." ma:contentTypeScope="" ma:versionID="f71db89a1f297e4e3607075c3f36bd63">
  <xsd:schema xmlns:xsd="http://www.w3.org/2001/XMLSchema" xmlns:xs="http://www.w3.org/2001/XMLSchema" xmlns:p="http://schemas.microsoft.com/office/2006/metadata/properties" xmlns:ns2="2a1dd4d7-125e-477a-8805-fbec1f335103" targetNamespace="http://schemas.microsoft.com/office/2006/metadata/properties" ma:root="true" ma:fieldsID="c74659be358f6886dfbb36c8d5454152" ns2:_="">
    <xsd:import namespace="2a1dd4d7-125e-477a-8805-fbec1f335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dd4d7-125e-477a-8805-fbec1f335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499C1E-3D25-48AB-80A1-46B9995C3D43}"/>
</file>

<file path=customXml/itemProps2.xml><?xml version="1.0" encoding="utf-8"?>
<ds:datastoreItem xmlns:ds="http://schemas.openxmlformats.org/officeDocument/2006/customXml" ds:itemID="{0F1FB4BE-25E2-47EE-9E95-35FD129FBF08}"/>
</file>

<file path=customXml/itemProps3.xml><?xml version="1.0" encoding="utf-8"?>
<ds:datastoreItem xmlns:ds="http://schemas.openxmlformats.org/officeDocument/2006/customXml" ds:itemID="{9E693E4D-5EB0-4371-ABAA-7A5835E32784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4979</TotalTime>
  <Words>2037</Words>
  <Application>Microsoft Office PowerPoint</Application>
  <PresentationFormat>On-screen Show (4:3)</PresentationFormat>
  <Paragraphs>278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EC Square Sans Cond Pro</vt:lpstr>
      <vt:lpstr>EC Square Sans Cond Pro Medium</vt:lpstr>
      <vt:lpstr>Myriad Pro</vt:lpstr>
      <vt:lpstr>Symbol</vt:lpstr>
      <vt:lpstr>Times New Roman</vt:lpstr>
      <vt:lpstr>Verdana</vt:lpstr>
      <vt:lpstr>Wingdings</vt:lpstr>
      <vt:lpstr>Office Theme</vt:lpstr>
      <vt:lpstr>1_Office Theme</vt:lpstr>
      <vt:lpstr>PowerPoint Presentation</vt:lpstr>
      <vt:lpstr>Un mundo en constante evolución</vt:lpstr>
      <vt:lpstr>La UE y sus Estados miembros, lideres en la cooperación internacional al desarrollo</vt:lpstr>
      <vt:lpstr>Programas de Acción Exterior 2021-2027</vt:lpstr>
      <vt:lpstr>  Europa Global (2021-2027) vs instrumentos del period 2014-2020 </vt:lpstr>
      <vt:lpstr> Europa Global como factor de cambio</vt:lpstr>
      <vt:lpstr>Europa Global - Estructura</vt:lpstr>
      <vt:lpstr>PowerPoint Presentation</vt:lpstr>
      <vt:lpstr>Prioridades y objetivos financieros de EG</vt:lpstr>
      <vt:lpstr>Priordiades y objetivos adicionales</vt:lpstr>
      <vt:lpstr>Una Europa mas fuerte en el Mundo Pilares de una Comisión “Geopolítica” para 2019-2024, reflejados en la programación de Europa Global</vt:lpstr>
      <vt:lpstr>Implementación de EG: un proceso de dos etapas </vt:lpstr>
      <vt:lpstr>Resultados de la programación</vt:lpstr>
      <vt:lpstr>PowerPoint Presentation</vt:lpstr>
      <vt:lpstr>Modos de implementación</vt:lpstr>
      <vt:lpstr>Acción Exterior de la UE:  reparto de competencias en la Comisión</vt:lpstr>
      <vt:lpstr>Acción Exterior de la UE:  reparto de competencias en la Comisión</vt:lpstr>
      <vt:lpstr>Delegaciones de la UE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Play of Joint Programming in Eastern Africa</dc:title>
  <dc:creator>MARAZOPOULOS Christos (CAB-BARROSO-EXT)</dc:creator>
  <cp:lastModifiedBy>FERNANDEZ ADMETLLA Javier (DEVCO)</cp:lastModifiedBy>
  <cp:revision>475</cp:revision>
  <cp:lastPrinted>2021-11-23T09:28:20Z</cp:lastPrinted>
  <dcterms:created xsi:type="dcterms:W3CDTF">2017-05-22T10:12:30Z</dcterms:created>
  <dcterms:modified xsi:type="dcterms:W3CDTF">2022-02-09T16:48:00Z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0x0101006D1C487E137BF841935A7CC2EE8099C2</vt:lpwstr>
  </property>
</Properties>
</file>