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7" r:id="rId3"/>
    <p:sldId id="311" r:id="rId4"/>
    <p:sldId id="320" r:id="rId5"/>
    <p:sldId id="310" r:id="rId6"/>
    <p:sldId id="321" r:id="rId7"/>
    <p:sldId id="312" r:id="rId8"/>
    <p:sldId id="313" r:id="rId9"/>
    <p:sldId id="314" r:id="rId10"/>
    <p:sldId id="315" r:id="rId11"/>
    <p:sldId id="322" r:id="rId12"/>
    <p:sldId id="324" r:id="rId13"/>
    <p:sldId id="316" r:id="rId14"/>
    <p:sldId id="317" r:id="rId15"/>
    <p:sldId id="318" r:id="rId16"/>
    <p:sldId id="319" r:id="rId17"/>
    <p:sldId id="308" r:id="rId18"/>
    <p:sldId id="325" r:id="rId19"/>
    <p:sldId id="300" r:id="rId20"/>
    <p:sldId id="301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632"/>
    <a:srgbClr val="EF434D"/>
    <a:srgbClr val="16C2AD"/>
    <a:srgbClr val="F58B90"/>
    <a:srgbClr val="F3757B"/>
    <a:srgbClr val="F15960"/>
    <a:srgbClr val="7A001C"/>
    <a:srgbClr val="38BD5C"/>
    <a:srgbClr val="6AB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>
      <p:cViewPr varScale="1">
        <p:scale>
          <a:sx n="83" d="100"/>
          <a:sy n="83" d="100"/>
        </p:scale>
        <p:origin x="150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CD1C8-B3A8-425D-8117-E9CF83E6526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D25521-113B-4B1D-A647-10ADCA6649A1}">
      <dgm:prSet phldrT="[Texto]"/>
      <dgm:spPr/>
      <dgm:t>
        <a:bodyPr/>
        <a:lstStyle/>
        <a:p>
          <a:r>
            <a:rPr lang="es-ES" dirty="0" err="1" smtClean="0">
              <a:latin typeface="Gill Sans MT" panose="020B0502020104020203" pitchFamily="34" charset="0"/>
            </a:rPr>
            <a:t>DUEs</a:t>
          </a:r>
          <a:r>
            <a:rPr lang="es-ES" dirty="0" smtClean="0">
              <a:latin typeface="Gill Sans MT" panose="020B0502020104020203" pitchFamily="34" charset="0"/>
            </a:rPr>
            <a:t> envían </a:t>
          </a:r>
          <a:r>
            <a:rPr lang="es-ES" dirty="0" err="1" smtClean="0">
              <a:latin typeface="Gill Sans MT" panose="020B0502020104020203" pitchFamily="34" charset="0"/>
            </a:rPr>
            <a:t>Annual</a:t>
          </a:r>
          <a:r>
            <a:rPr lang="es-ES" dirty="0" smtClean="0">
              <a:latin typeface="Gill Sans MT" panose="020B0502020104020203" pitchFamily="34" charset="0"/>
            </a:rPr>
            <a:t> </a:t>
          </a:r>
          <a:r>
            <a:rPr lang="es-ES" dirty="0" err="1" smtClean="0">
              <a:latin typeface="Gill Sans MT" panose="020B0502020104020203" pitchFamily="34" charset="0"/>
            </a:rPr>
            <a:t>Action</a:t>
          </a:r>
          <a:r>
            <a:rPr lang="es-ES" dirty="0" smtClean="0">
              <a:latin typeface="Gill Sans MT" panose="020B0502020104020203" pitchFamily="34" charset="0"/>
            </a:rPr>
            <a:t> Programme a </a:t>
          </a:r>
          <a:r>
            <a:rPr lang="es-ES" dirty="0" err="1" smtClean="0">
              <a:latin typeface="Gill Sans MT" panose="020B0502020104020203" pitchFamily="34" charset="0"/>
            </a:rPr>
            <a:t>BX</a:t>
          </a:r>
          <a:endParaRPr lang="es-ES" dirty="0">
            <a:latin typeface="Gill Sans MT" panose="020B0502020104020203" pitchFamily="34" charset="0"/>
          </a:endParaRPr>
        </a:p>
      </dgm:t>
    </dgm:pt>
    <dgm:pt modelId="{DBA17B08-5565-44BE-A529-DF12566A20EE}" type="parTrans" cxnId="{BF7ADD95-48AB-412C-8D5F-AD821E295772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03885A55-1777-4968-959E-CD444D857986}" type="sibTrans" cxnId="{BF7ADD95-48AB-412C-8D5F-AD821E295772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B6E1D77C-C242-4594-924B-9B951D31CED7}">
      <dgm:prSet phldrT="[Texto]"/>
      <dgm:spPr/>
      <dgm:t>
        <a:bodyPr/>
        <a:lstStyle/>
        <a:p>
          <a:r>
            <a:rPr lang="es-ES" dirty="0" err="1" smtClean="0">
              <a:latin typeface="Gill Sans MT" panose="020B0502020104020203" pitchFamily="34" charset="0"/>
            </a:rPr>
            <a:t>Stratetgic</a:t>
          </a:r>
          <a:r>
            <a:rPr lang="es-ES" dirty="0" smtClean="0">
              <a:latin typeface="Gill Sans MT" panose="020B0502020104020203" pitchFamily="34" charset="0"/>
            </a:rPr>
            <a:t> </a:t>
          </a:r>
          <a:r>
            <a:rPr lang="es-ES" dirty="0" err="1" smtClean="0">
              <a:latin typeface="Gill Sans MT" panose="020B0502020104020203" pitchFamily="34" charset="0"/>
            </a:rPr>
            <a:t>Steering</a:t>
          </a:r>
          <a:r>
            <a:rPr lang="es-ES" dirty="0" smtClean="0">
              <a:latin typeface="Gill Sans MT" panose="020B0502020104020203" pitchFamily="34" charset="0"/>
            </a:rPr>
            <a:t> </a:t>
          </a:r>
          <a:r>
            <a:rPr lang="es-ES" dirty="0" err="1" smtClean="0">
              <a:latin typeface="Gill Sans MT" panose="020B0502020104020203" pitchFamily="34" charset="0"/>
            </a:rPr>
            <a:t>Committee</a:t>
          </a:r>
          <a:r>
            <a:rPr lang="es-ES" dirty="0" smtClean="0">
              <a:latin typeface="Gill Sans MT" panose="020B0502020104020203" pitchFamily="34" charset="0"/>
            </a:rPr>
            <a:t> valida</a:t>
          </a:r>
          <a:endParaRPr lang="es-ES" dirty="0">
            <a:latin typeface="Gill Sans MT" panose="020B0502020104020203" pitchFamily="34" charset="0"/>
          </a:endParaRPr>
        </a:p>
      </dgm:t>
    </dgm:pt>
    <dgm:pt modelId="{6413604E-1C2E-4C24-8ADC-52E35A6EC3F8}" type="parTrans" cxnId="{243B3699-AE6A-48D8-A9DE-1C82B112A11E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2BC4D29A-2EC0-4EAF-B9F1-FC85B0504846}" type="sibTrans" cxnId="{243B3699-AE6A-48D8-A9DE-1C82B112A11E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F15178A5-6C47-4598-8D26-4C168D4F3101}">
      <dgm:prSet phldrT="[Texto]"/>
      <dgm:spPr/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1-2 meses de elaboración del </a:t>
          </a:r>
          <a:r>
            <a:rPr lang="es-ES" dirty="0" err="1" smtClean="0">
              <a:latin typeface="Gill Sans MT" panose="020B0502020104020203" pitchFamily="34" charset="0"/>
            </a:rPr>
            <a:t>Action</a:t>
          </a:r>
          <a:r>
            <a:rPr lang="es-ES" dirty="0" smtClean="0">
              <a:latin typeface="Gill Sans MT" panose="020B0502020104020203" pitchFamily="34" charset="0"/>
            </a:rPr>
            <a:t> </a:t>
          </a:r>
          <a:r>
            <a:rPr lang="es-ES" dirty="0" err="1" smtClean="0">
              <a:latin typeface="Gill Sans MT" panose="020B0502020104020203" pitchFamily="34" charset="0"/>
            </a:rPr>
            <a:t>Document</a:t>
          </a:r>
          <a:endParaRPr lang="es-ES" dirty="0">
            <a:latin typeface="Gill Sans MT" panose="020B0502020104020203" pitchFamily="34" charset="0"/>
          </a:endParaRPr>
        </a:p>
      </dgm:t>
    </dgm:pt>
    <dgm:pt modelId="{C6832E1F-EB9D-4B62-B168-28BC99D8F432}" type="parTrans" cxnId="{A8C56F02-D524-496F-8364-FDF7C29FB219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0E4FFD68-780E-4107-81DA-59E05F9FF8B5}" type="sibTrans" cxnId="{A8C56F02-D524-496F-8364-FDF7C29FB219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AAEBF314-2576-408D-894E-601F3E1BC169}">
      <dgm:prSet phldrT="[Texto]"/>
      <dgm:spPr/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Comentarios y </a:t>
          </a:r>
          <a:r>
            <a:rPr lang="es-ES" dirty="0" err="1" smtClean="0">
              <a:latin typeface="Gill Sans MT" panose="020B0502020104020203" pitchFamily="34" charset="0"/>
            </a:rPr>
            <a:t>VC</a:t>
          </a:r>
          <a:endParaRPr lang="es-ES" dirty="0">
            <a:latin typeface="Gill Sans MT" panose="020B0502020104020203" pitchFamily="34" charset="0"/>
          </a:endParaRPr>
        </a:p>
      </dgm:t>
    </dgm:pt>
    <dgm:pt modelId="{0BDF7DDF-82AA-4B83-8523-07C9107D0C5B}" type="parTrans" cxnId="{259F6D4B-EA0D-4408-9057-91B2EACE6AB4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DE090874-4643-47F8-8278-024EC8F7A2B1}" type="sibTrans" cxnId="{259F6D4B-EA0D-4408-9057-91B2EACE6AB4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86943A54-A2CF-4485-AB03-EB711AC2B2B8}">
      <dgm:prSet phldrT="[Texto]"/>
      <dgm:spPr/>
      <dgm:t>
        <a:bodyPr/>
        <a:lstStyle/>
        <a:p>
          <a:r>
            <a:rPr lang="es-ES" dirty="0" err="1" smtClean="0">
              <a:latin typeface="Gill Sans MT" panose="020B0502020104020203" pitchFamily="34" charset="0"/>
            </a:rPr>
            <a:t>Máx</a:t>
          </a:r>
          <a:r>
            <a:rPr lang="es-ES" dirty="0" smtClean="0">
              <a:latin typeface="Gill Sans MT" panose="020B0502020104020203" pitchFamily="34" charset="0"/>
            </a:rPr>
            <a:t> 2 meses</a:t>
          </a:r>
        </a:p>
        <a:p>
          <a:r>
            <a:rPr lang="es-ES" dirty="0" smtClean="0">
              <a:latin typeface="Gill Sans MT" panose="020B0502020104020203" pitchFamily="34" charset="0"/>
            </a:rPr>
            <a:t>Para revisión y envío del AD revisado</a:t>
          </a:r>
          <a:endParaRPr lang="es-ES" dirty="0">
            <a:latin typeface="Gill Sans MT" panose="020B0502020104020203" pitchFamily="34" charset="0"/>
          </a:endParaRPr>
        </a:p>
      </dgm:t>
    </dgm:pt>
    <dgm:pt modelId="{7CA347B4-D1CC-4E55-B3D6-34DA36C2F418}" type="parTrans" cxnId="{587CC51B-DD75-4393-AE5B-A6C5575D9F87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E4D4553F-EBE9-4E47-807D-1ED00D000B36}" type="sibTrans" cxnId="{587CC51B-DD75-4393-AE5B-A6C5575D9F87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57DD3DEF-ED2C-490D-8EA6-E14B23B8ECBD}">
      <dgm:prSet phldrT="[Texto]"/>
      <dgm:spPr/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Revisión nueva versión y envío al </a:t>
          </a:r>
          <a:r>
            <a:rPr lang="es-ES" dirty="0" err="1" smtClean="0">
              <a:latin typeface="Gill Sans MT" panose="020B0502020104020203" pitchFamily="34" charset="0"/>
            </a:rPr>
            <a:t>QRG</a:t>
          </a:r>
          <a:endParaRPr lang="es-ES" dirty="0">
            <a:latin typeface="Gill Sans MT" panose="020B0502020104020203" pitchFamily="34" charset="0"/>
          </a:endParaRPr>
        </a:p>
      </dgm:t>
    </dgm:pt>
    <dgm:pt modelId="{C1E9C96C-3128-444B-8FE5-FF0990C7003E}" type="parTrans" cxnId="{87C9549B-8352-4301-A70F-A4694B5B117C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DB9CB63E-B66E-4D06-89AC-8B4633977359}" type="sibTrans" cxnId="{87C9549B-8352-4301-A70F-A4694B5B117C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D1E00A01-562D-4E52-A4F2-91F8990C73D2}">
      <dgm:prSet phldrT="[Texto]"/>
      <dgm:spPr/>
      <dgm:t>
        <a:bodyPr/>
        <a:lstStyle/>
        <a:p>
          <a:r>
            <a:rPr lang="es-ES" dirty="0" err="1" smtClean="0">
              <a:latin typeface="Gill Sans MT" panose="020B0502020104020203" pitchFamily="34" charset="0"/>
            </a:rPr>
            <a:t>QRG</a:t>
          </a:r>
          <a:r>
            <a:rPr lang="es-ES" dirty="0" smtClean="0">
              <a:latin typeface="Gill Sans MT" panose="020B0502020104020203" pitchFamily="34" charset="0"/>
            </a:rPr>
            <a:t> y AD final</a:t>
          </a:r>
          <a:endParaRPr lang="es-ES" dirty="0">
            <a:latin typeface="Gill Sans MT" panose="020B0502020104020203" pitchFamily="34" charset="0"/>
          </a:endParaRPr>
        </a:p>
      </dgm:t>
    </dgm:pt>
    <dgm:pt modelId="{0491913E-597A-4B42-9F3B-E4C0DC850AC1}" type="parTrans" cxnId="{8903D512-BE8C-4216-B4DC-32A2F8A5904D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F0E6B597-E569-46DD-AE6C-2D49CBF29C23}" type="sibTrans" cxnId="{8903D512-BE8C-4216-B4DC-32A2F8A5904D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D07E1485-317B-48EB-971B-5ED1BC9734AD}" type="pres">
      <dgm:prSet presAssocID="{8B8CD1C8-B3A8-425D-8117-E9CF83E6526E}" presName="Name0" presStyleCnt="0">
        <dgm:presLayoutVars>
          <dgm:dir/>
          <dgm:resizeHandles val="exact"/>
        </dgm:presLayoutVars>
      </dgm:prSet>
      <dgm:spPr/>
    </dgm:pt>
    <dgm:pt modelId="{F59F91FE-7BEF-48F7-BD25-EEE951A1D51C}" type="pres">
      <dgm:prSet presAssocID="{87D25521-113B-4B1D-A647-10ADCA6649A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64B6A1-DDF8-4DB3-B84C-F497BA4E6FD4}" type="pres">
      <dgm:prSet presAssocID="{03885A55-1777-4968-959E-CD444D857986}" presName="sibTrans" presStyleLbl="sibTrans2D1" presStyleIdx="0" presStyleCnt="6"/>
      <dgm:spPr/>
      <dgm:t>
        <a:bodyPr/>
        <a:lstStyle/>
        <a:p>
          <a:endParaRPr lang="es-ES"/>
        </a:p>
      </dgm:t>
    </dgm:pt>
    <dgm:pt modelId="{39AFBEA7-9C25-4C0C-AB14-BB8078135B8B}" type="pres">
      <dgm:prSet presAssocID="{03885A55-1777-4968-959E-CD444D857986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1C1CEDBD-C139-4C54-BE7E-5E489DE7A90A}" type="pres">
      <dgm:prSet presAssocID="{B6E1D77C-C242-4594-924B-9B951D31CED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BBB63-4F2A-4F25-88FB-148C13D22291}" type="pres">
      <dgm:prSet presAssocID="{2BC4D29A-2EC0-4EAF-B9F1-FC85B0504846}" presName="sibTrans" presStyleLbl="sibTrans2D1" presStyleIdx="1" presStyleCnt="6"/>
      <dgm:spPr/>
      <dgm:t>
        <a:bodyPr/>
        <a:lstStyle/>
        <a:p>
          <a:endParaRPr lang="es-ES"/>
        </a:p>
      </dgm:t>
    </dgm:pt>
    <dgm:pt modelId="{0AB86B6F-262B-45C4-972A-CC2D455034FB}" type="pres">
      <dgm:prSet presAssocID="{2BC4D29A-2EC0-4EAF-B9F1-FC85B0504846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1B39A56C-91E5-4695-A49B-7EA9221C04A2}" type="pres">
      <dgm:prSet presAssocID="{F15178A5-6C47-4598-8D26-4C168D4F310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A04DF2-3099-4036-B7AC-05B723E9A551}" type="pres">
      <dgm:prSet presAssocID="{0E4FFD68-780E-4107-81DA-59E05F9FF8B5}" presName="sibTrans" presStyleLbl="sibTrans2D1" presStyleIdx="2" presStyleCnt="6"/>
      <dgm:spPr/>
      <dgm:t>
        <a:bodyPr/>
        <a:lstStyle/>
        <a:p>
          <a:endParaRPr lang="es-ES"/>
        </a:p>
      </dgm:t>
    </dgm:pt>
    <dgm:pt modelId="{F3922B07-7B16-4B92-A2C7-87618C6CBAC9}" type="pres">
      <dgm:prSet presAssocID="{0E4FFD68-780E-4107-81DA-59E05F9FF8B5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B41FA492-C11D-44B4-92BE-A6B75FE43940}" type="pres">
      <dgm:prSet presAssocID="{AAEBF314-2576-408D-894E-601F3E1BC16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D7B377-5C8F-4843-8917-DB70806FCA11}" type="pres">
      <dgm:prSet presAssocID="{DE090874-4643-47F8-8278-024EC8F7A2B1}" presName="sibTrans" presStyleLbl="sibTrans2D1" presStyleIdx="3" presStyleCnt="6"/>
      <dgm:spPr/>
      <dgm:t>
        <a:bodyPr/>
        <a:lstStyle/>
        <a:p>
          <a:endParaRPr lang="es-ES"/>
        </a:p>
      </dgm:t>
    </dgm:pt>
    <dgm:pt modelId="{306BC81E-0661-4A7A-9957-3853A77673BC}" type="pres">
      <dgm:prSet presAssocID="{DE090874-4643-47F8-8278-024EC8F7A2B1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76C066A1-98B7-4EE0-B0AE-3D3B4EDFB925}" type="pres">
      <dgm:prSet presAssocID="{86943A54-A2CF-4485-AB03-EB711AC2B2B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1F666-2852-4993-B002-88E40AF6DFDF}" type="pres">
      <dgm:prSet presAssocID="{E4D4553F-EBE9-4E47-807D-1ED00D000B36}" presName="sibTrans" presStyleLbl="sibTrans2D1" presStyleIdx="4" presStyleCnt="6"/>
      <dgm:spPr/>
      <dgm:t>
        <a:bodyPr/>
        <a:lstStyle/>
        <a:p>
          <a:endParaRPr lang="es-ES"/>
        </a:p>
      </dgm:t>
    </dgm:pt>
    <dgm:pt modelId="{2A227572-E2F2-430F-BB37-1A33171E5D55}" type="pres">
      <dgm:prSet presAssocID="{E4D4553F-EBE9-4E47-807D-1ED00D000B36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6AE5D756-2AEE-49B1-B09F-2446B45F4B94}" type="pres">
      <dgm:prSet presAssocID="{57DD3DEF-ED2C-490D-8EA6-E14B23B8ECB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134AE3-4985-4CEE-BB77-C862EB313192}" type="pres">
      <dgm:prSet presAssocID="{DB9CB63E-B66E-4D06-89AC-8B4633977359}" presName="sibTrans" presStyleLbl="sibTrans2D1" presStyleIdx="5" presStyleCnt="6"/>
      <dgm:spPr/>
      <dgm:t>
        <a:bodyPr/>
        <a:lstStyle/>
        <a:p>
          <a:endParaRPr lang="es-ES"/>
        </a:p>
      </dgm:t>
    </dgm:pt>
    <dgm:pt modelId="{F18B492F-5C11-458B-827C-7E01C8FAFA11}" type="pres">
      <dgm:prSet presAssocID="{DB9CB63E-B66E-4D06-89AC-8B4633977359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F91FBB0D-F7A8-45CC-9E86-B341ACF87CB8}" type="pres">
      <dgm:prSet presAssocID="{D1E00A01-562D-4E52-A4F2-91F8990C73D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9F6D4B-EA0D-4408-9057-91B2EACE6AB4}" srcId="{8B8CD1C8-B3A8-425D-8117-E9CF83E6526E}" destId="{AAEBF314-2576-408D-894E-601F3E1BC169}" srcOrd="3" destOrd="0" parTransId="{0BDF7DDF-82AA-4B83-8523-07C9107D0C5B}" sibTransId="{DE090874-4643-47F8-8278-024EC8F7A2B1}"/>
    <dgm:cxn modelId="{0F8C376E-97E5-4AEB-8C9B-1D72104F7F52}" type="presOf" srcId="{AAEBF314-2576-408D-894E-601F3E1BC169}" destId="{B41FA492-C11D-44B4-92BE-A6B75FE43940}" srcOrd="0" destOrd="0" presId="urn:microsoft.com/office/officeart/2005/8/layout/process1"/>
    <dgm:cxn modelId="{D8839EF2-307D-4E26-9ED5-4947B6F754BB}" type="presOf" srcId="{D1E00A01-562D-4E52-A4F2-91F8990C73D2}" destId="{F91FBB0D-F7A8-45CC-9E86-B341ACF87CB8}" srcOrd="0" destOrd="0" presId="urn:microsoft.com/office/officeart/2005/8/layout/process1"/>
    <dgm:cxn modelId="{0F08E88F-23A9-4A6B-BAD7-D15321953B76}" type="presOf" srcId="{03885A55-1777-4968-959E-CD444D857986}" destId="{39AFBEA7-9C25-4C0C-AB14-BB8078135B8B}" srcOrd="1" destOrd="0" presId="urn:microsoft.com/office/officeart/2005/8/layout/process1"/>
    <dgm:cxn modelId="{BF7ADD95-48AB-412C-8D5F-AD821E295772}" srcId="{8B8CD1C8-B3A8-425D-8117-E9CF83E6526E}" destId="{87D25521-113B-4B1D-A647-10ADCA6649A1}" srcOrd="0" destOrd="0" parTransId="{DBA17B08-5565-44BE-A529-DF12566A20EE}" sibTransId="{03885A55-1777-4968-959E-CD444D857986}"/>
    <dgm:cxn modelId="{2FB01647-988B-4752-89D6-AD2AC6BCEBDF}" type="presOf" srcId="{0E4FFD68-780E-4107-81DA-59E05F9FF8B5}" destId="{95A04DF2-3099-4036-B7AC-05B723E9A551}" srcOrd="0" destOrd="0" presId="urn:microsoft.com/office/officeart/2005/8/layout/process1"/>
    <dgm:cxn modelId="{C0CF35B0-1734-4F60-9BCB-2906AC459D9F}" type="presOf" srcId="{57DD3DEF-ED2C-490D-8EA6-E14B23B8ECBD}" destId="{6AE5D756-2AEE-49B1-B09F-2446B45F4B94}" srcOrd="0" destOrd="0" presId="urn:microsoft.com/office/officeart/2005/8/layout/process1"/>
    <dgm:cxn modelId="{0803D7ED-21D1-4BC4-991F-7DAD3DF3CA74}" type="presOf" srcId="{F15178A5-6C47-4598-8D26-4C168D4F3101}" destId="{1B39A56C-91E5-4695-A49B-7EA9221C04A2}" srcOrd="0" destOrd="0" presId="urn:microsoft.com/office/officeart/2005/8/layout/process1"/>
    <dgm:cxn modelId="{ACDF6CD0-1327-47D0-83C9-BF33669F27B4}" type="presOf" srcId="{03885A55-1777-4968-959E-CD444D857986}" destId="{2664B6A1-DDF8-4DB3-B84C-F497BA4E6FD4}" srcOrd="0" destOrd="0" presId="urn:microsoft.com/office/officeart/2005/8/layout/process1"/>
    <dgm:cxn modelId="{8903D512-BE8C-4216-B4DC-32A2F8A5904D}" srcId="{8B8CD1C8-B3A8-425D-8117-E9CF83E6526E}" destId="{D1E00A01-562D-4E52-A4F2-91F8990C73D2}" srcOrd="6" destOrd="0" parTransId="{0491913E-597A-4B42-9F3B-E4C0DC850AC1}" sibTransId="{F0E6B597-E569-46DD-AE6C-2D49CBF29C23}"/>
    <dgm:cxn modelId="{76FFE7E5-A25E-4B22-A791-BDFB2CBD4D15}" type="presOf" srcId="{DB9CB63E-B66E-4D06-89AC-8B4633977359}" destId="{F18B492F-5C11-458B-827C-7E01C8FAFA11}" srcOrd="1" destOrd="0" presId="urn:microsoft.com/office/officeart/2005/8/layout/process1"/>
    <dgm:cxn modelId="{D7D47D8F-AEBF-449C-A200-C086D7231BC0}" type="presOf" srcId="{DB9CB63E-B66E-4D06-89AC-8B4633977359}" destId="{B0134AE3-4985-4CEE-BB77-C862EB313192}" srcOrd="0" destOrd="0" presId="urn:microsoft.com/office/officeart/2005/8/layout/process1"/>
    <dgm:cxn modelId="{259CE0CA-007B-4F09-B454-99F255BB024C}" type="presOf" srcId="{DE090874-4643-47F8-8278-024EC8F7A2B1}" destId="{80D7B377-5C8F-4843-8917-DB70806FCA11}" srcOrd="0" destOrd="0" presId="urn:microsoft.com/office/officeart/2005/8/layout/process1"/>
    <dgm:cxn modelId="{80154C44-762C-43D6-859C-281EBF92F3CA}" type="presOf" srcId="{B6E1D77C-C242-4594-924B-9B951D31CED7}" destId="{1C1CEDBD-C139-4C54-BE7E-5E489DE7A90A}" srcOrd="0" destOrd="0" presId="urn:microsoft.com/office/officeart/2005/8/layout/process1"/>
    <dgm:cxn modelId="{BF84A1F8-58EE-4A94-8167-C71BA7AD3EB5}" type="presOf" srcId="{DE090874-4643-47F8-8278-024EC8F7A2B1}" destId="{306BC81E-0661-4A7A-9957-3853A77673BC}" srcOrd="1" destOrd="0" presId="urn:microsoft.com/office/officeart/2005/8/layout/process1"/>
    <dgm:cxn modelId="{534AB0DD-25C0-4C9E-A022-677E71BDE1C3}" type="presOf" srcId="{E4D4553F-EBE9-4E47-807D-1ED00D000B36}" destId="{2821F666-2852-4993-B002-88E40AF6DFDF}" srcOrd="0" destOrd="0" presId="urn:microsoft.com/office/officeart/2005/8/layout/process1"/>
    <dgm:cxn modelId="{2039AE80-4A76-46FA-BA44-C86C78BEBDA3}" type="presOf" srcId="{0E4FFD68-780E-4107-81DA-59E05F9FF8B5}" destId="{F3922B07-7B16-4B92-A2C7-87618C6CBAC9}" srcOrd="1" destOrd="0" presId="urn:microsoft.com/office/officeart/2005/8/layout/process1"/>
    <dgm:cxn modelId="{243B3699-AE6A-48D8-A9DE-1C82B112A11E}" srcId="{8B8CD1C8-B3A8-425D-8117-E9CF83E6526E}" destId="{B6E1D77C-C242-4594-924B-9B951D31CED7}" srcOrd="1" destOrd="0" parTransId="{6413604E-1C2E-4C24-8ADC-52E35A6EC3F8}" sibTransId="{2BC4D29A-2EC0-4EAF-B9F1-FC85B0504846}"/>
    <dgm:cxn modelId="{DE206BE9-DF62-48E3-BAFD-3655BF489C6C}" type="presOf" srcId="{87D25521-113B-4B1D-A647-10ADCA6649A1}" destId="{F59F91FE-7BEF-48F7-BD25-EEE951A1D51C}" srcOrd="0" destOrd="0" presId="urn:microsoft.com/office/officeart/2005/8/layout/process1"/>
    <dgm:cxn modelId="{F3BD1AFD-ED58-412B-965D-C7BEDDCA9DD1}" type="presOf" srcId="{8B8CD1C8-B3A8-425D-8117-E9CF83E6526E}" destId="{D07E1485-317B-48EB-971B-5ED1BC9734AD}" srcOrd="0" destOrd="0" presId="urn:microsoft.com/office/officeart/2005/8/layout/process1"/>
    <dgm:cxn modelId="{587CC51B-DD75-4393-AE5B-A6C5575D9F87}" srcId="{8B8CD1C8-B3A8-425D-8117-E9CF83E6526E}" destId="{86943A54-A2CF-4485-AB03-EB711AC2B2B8}" srcOrd="4" destOrd="0" parTransId="{7CA347B4-D1CC-4E55-B3D6-34DA36C2F418}" sibTransId="{E4D4553F-EBE9-4E47-807D-1ED00D000B36}"/>
    <dgm:cxn modelId="{A8C56F02-D524-496F-8364-FDF7C29FB219}" srcId="{8B8CD1C8-B3A8-425D-8117-E9CF83E6526E}" destId="{F15178A5-6C47-4598-8D26-4C168D4F3101}" srcOrd="2" destOrd="0" parTransId="{C6832E1F-EB9D-4B62-B168-28BC99D8F432}" sibTransId="{0E4FFD68-780E-4107-81DA-59E05F9FF8B5}"/>
    <dgm:cxn modelId="{87C9549B-8352-4301-A70F-A4694B5B117C}" srcId="{8B8CD1C8-B3A8-425D-8117-E9CF83E6526E}" destId="{57DD3DEF-ED2C-490D-8EA6-E14B23B8ECBD}" srcOrd="5" destOrd="0" parTransId="{C1E9C96C-3128-444B-8FE5-FF0990C7003E}" sibTransId="{DB9CB63E-B66E-4D06-89AC-8B4633977359}"/>
    <dgm:cxn modelId="{55C4BA69-EC60-4E9A-A4CD-001A3C09DCB8}" type="presOf" srcId="{E4D4553F-EBE9-4E47-807D-1ED00D000B36}" destId="{2A227572-E2F2-430F-BB37-1A33171E5D55}" srcOrd="1" destOrd="0" presId="urn:microsoft.com/office/officeart/2005/8/layout/process1"/>
    <dgm:cxn modelId="{3087365D-90FA-4553-99CC-70C930378C80}" type="presOf" srcId="{86943A54-A2CF-4485-AB03-EB711AC2B2B8}" destId="{76C066A1-98B7-4EE0-B0AE-3D3B4EDFB925}" srcOrd="0" destOrd="0" presId="urn:microsoft.com/office/officeart/2005/8/layout/process1"/>
    <dgm:cxn modelId="{6C54583E-DCA5-4629-B294-F03C59F75E4F}" type="presOf" srcId="{2BC4D29A-2EC0-4EAF-B9F1-FC85B0504846}" destId="{0AB86B6F-262B-45C4-972A-CC2D455034FB}" srcOrd="1" destOrd="0" presId="urn:microsoft.com/office/officeart/2005/8/layout/process1"/>
    <dgm:cxn modelId="{B413871B-473A-4CE1-AE7D-137B499938E7}" type="presOf" srcId="{2BC4D29A-2EC0-4EAF-B9F1-FC85B0504846}" destId="{73CBBB63-4F2A-4F25-88FB-148C13D22291}" srcOrd="0" destOrd="0" presId="urn:microsoft.com/office/officeart/2005/8/layout/process1"/>
    <dgm:cxn modelId="{0C8670C6-0986-43B0-95E9-BE15D121CEC1}" type="presParOf" srcId="{D07E1485-317B-48EB-971B-5ED1BC9734AD}" destId="{F59F91FE-7BEF-48F7-BD25-EEE951A1D51C}" srcOrd="0" destOrd="0" presId="urn:microsoft.com/office/officeart/2005/8/layout/process1"/>
    <dgm:cxn modelId="{F6F1F260-CC82-4881-AF3F-3AE89B89C579}" type="presParOf" srcId="{D07E1485-317B-48EB-971B-5ED1BC9734AD}" destId="{2664B6A1-DDF8-4DB3-B84C-F497BA4E6FD4}" srcOrd="1" destOrd="0" presId="urn:microsoft.com/office/officeart/2005/8/layout/process1"/>
    <dgm:cxn modelId="{6AACFBE4-D20D-4D7E-B9D2-9486EDDC6E9E}" type="presParOf" srcId="{2664B6A1-DDF8-4DB3-B84C-F497BA4E6FD4}" destId="{39AFBEA7-9C25-4C0C-AB14-BB8078135B8B}" srcOrd="0" destOrd="0" presId="urn:microsoft.com/office/officeart/2005/8/layout/process1"/>
    <dgm:cxn modelId="{6542C7AB-8285-43F9-862F-6B1949672070}" type="presParOf" srcId="{D07E1485-317B-48EB-971B-5ED1BC9734AD}" destId="{1C1CEDBD-C139-4C54-BE7E-5E489DE7A90A}" srcOrd="2" destOrd="0" presId="urn:microsoft.com/office/officeart/2005/8/layout/process1"/>
    <dgm:cxn modelId="{562E840E-8403-4A9F-A74E-41C2BFCEBF42}" type="presParOf" srcId="{D07E1485-317B-48EB-971B-5ED1BC9734AD}" destId="{73CBBB63-4F2A-4F25-88FB-148C13D22291}" srcOrd="3" destOrd="0" presId="urn:microsoft.com/office/officeart/2005/8/layout/process1"/>
    <dgm:cxn modelId="{69A6F2DB-7F0E-49A6-AE96-05D523D2D382}" type="presParOf" srcId="{73CBBB63-4F2A-4F25-88FB-148C13D22291}" destId="{0AB86B6F-262B-45C4-972A-CC2D455034FB}" srcOrd="0" destOrd="0" presId="urn:microsoft.com/office/officeart/2005/8/layout/process1"/>
    <dgm:cxn modelId="{FB273758-C084-4801-9B78-4A003B2DA0C6}" type="presParOf" srcId="{D07E1485-317B-48EB-971B-5ED1BC9734AD}" destId="{1B39A56C-91E5-4695-A49B-7EA9221C04A2}" srcOrd="4" destOrd="0" presId="urn:microsoft.com/office/officeart/2005/8/layout/process1"/>
    <dgm:cxn modelId="{2CAAEBA9-1A90-4F2E-B4F0-DC8B35BC723C}" type="presParOf" srcId="{D07E1485-317B-48EB-971B-5ED1BC9734AD}" destId="{95A04DF2-3099-4036-B7AC-05B723E9A551}" srcOrd="5" destOrd="0" presId="urn:microsoft.com/office/officeart/2005/8/layout/process1"/>
    <dgm:cxn modelId="{88C67C73-FEF2-45BC-86AA-97A411D804FB}" type="presParOf" srcId="{95A04DF2-3099-4036-B7AC-05B723E9A551}" destId="{F3922B07-7B16-4B92-A2C7-87618C6CBAC9}" srcOrd="0" destOrd="0" presId="urn:microsoft.com/office/officeart/2005/8/layout/process1"/>
    <dgm:cxn modelId="{1E8E355C-F5A7-4645-9E90-CD1F9066C152}" type="presParOf" srcId="{D07E1485-317B-48EB-971B-5ED1BC9734AD}" destId="{B41FA492-C11D-44B4-92BE-A6B75FE43940}" srcOrd="6" destOrd="0" presId="urn:microsoft.com/office/officeart/2005/8/layout/process1"/>
    <dgm:cxn modelId="{C640268F-954E-4391-9D9F-6CB56EF552A2}" type="presParOf" srcId="{D07E1485-317B-48EB-971B-5ED1BC9734AD}" destId="{80D7B377-5C8F-4843-8917-DB70806FCA11}" srcOrd="7" destOrd="0" presId="urn:microsoft.com/office/officeart/2005/8/layout/process1"/>
    <dgm:cxn modelId="{F2FDA85B-B663-45A3-814A-EF2336D1671F}" type="presParOf" srcId="{80D7B377-5C8F-4843-8917-DB70806FCA11}" destId="{306BC81E-0661-4A7A-9957-3853A77673BC}" srcOrd="0" destOrd="0" presId="urn:microsoft.com/office/officeart/2005/8/layout/process1"/>
    <dgm:cxn modelId="{59025DD1-85CA-4554-9697-BF7D6BBB4DE5}" type="presParOf" srcId="{D07E1485-317B-48EB-971B-5ED1BC9734AD}" destId="{76C066A1-98B7-4EE0-B0AE-3D3B4EDFB925}" srcOrd="8" destOrd="0" presId="urn:microsoft.com/office/officeart/2005/8/layout/process1"/>
    <dgm:cxn modelId="{99D9AC9E-7563-4008-A1F7-3BDD7B5139FF}" type="presParOf" srcId="{D07E1485-317B-48EB-971B-5ED1BC9734AD}" destId="{2821F666-2852-4993-B002-88E40AF6DFDF}" srcOrd="9" destOrd="0" presId="urn:microsoft.com/office/officeart/2005/8/layout/process1"/>
    <dgm:cxn modelId="{8A5EE7D9-7990-4307-BAD2-4ED0F590A5F0}" type="presParOf" srcId="{2821F666-2852-4993-B002-88E40AF6DFDF}" destId="{2A227572-E2F2-430F-BB37-1A33171E5D55}" srcOrd="0" destOrd="0" presId="urn:microsoft.com/office/officeart/2005/8/layout/process1"/>
    <dgm:cxn modelId="{CEC9A313-7823-4FA2-B1DA-C6954C0D7CA7}" type="presParOf" srcId="{D07E1485-317B-48EB-971B-5ED1BC9734AD}" destId="{6AE5D756-2AEE-49B1-B09F-2446B45F4B94}" srcOrd="10" destOrd="0" presId="urn:microsoft.com/office/officeart/2005/8/layout/process1"/>
    <dgm:cxn modelId="{520FB207-B014-4CB4-B501-7C4FBBF2CA8E}" type="presParOf" srcId="{D07E1485-317B-48EB-971B-5ED1BC9734AD}" destId="{B0134AE3-4985-4CEE-BB77-C862EB313192}" srcOrd="11" destOrd="0" presId="urn:microsoft.com/office/officeart/2005/8/layout/process1"/>
    <dgm:cxn modelId="{BAC04DB3-957E-4FE5-80A6-ADAB12B9F0FC}" type="presParOf" srcId="{B0134AE3-4985-4CEE-BB77-C862EB313192}" destId="{F18B492F-5C11-458B-827C-7E01C8FAFA11}" srcOrd="0" destOrd="0" presId="urn:microsoft.com/office/officeart/2005/8/layout/process1"/>
    <dgm:cxn modelId="{72AC56F9-7A1A-4FDE-8DEF-85702412AC82}" type="presParOf" srcId="{D07E1485-317B-48EB-971B-5ED1BC9734AD}" destId="{F91FBB0D-F7A8-45CC-9E86-B341ACF87CB8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CD1C8-B3A8-425D-8117-E9CF83E6526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D25521-113B-4B1D-A647-10ADCA6649A1}">
      <dgm:prSet phldrT="[Texto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Contacto DUE, valoración OTC y consulta a sede</a:t>
          </a:r>
          <a:endParaRPr lang="es-ES" dirty="0">
            <a:latin typeface="Gill Sans MT" panose="020B0502020104020203" pitchFamily="34" charset="0"/>
          </a:endParaRPr>
        </a:p>
      </dgm:t>
    </dgm:pt>
    <dgm:pt modelId="{DBA17B08-5565-44BE-A529-DF12566A20EE}" type="parTrans" cxnId="{BF7ADD95-48AB-412C-8D5F-AD821E295772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03885A55-1777-4968-959E-CD444D857986}" type="sibTrans" cxnId="{BF7ADD95-48AB-412C-8D5F-AD821E295772}">
      <dgm:prSet/>
      <dgm:spPr>
        <a:solidFill>
          <a:srgbClr val="FF4F4F"/>
        </a:solidFill>
      </dgm:spPr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B6E1D77C-C242-4594-924B-9B951D31CED7}">
      <dgm:prSet phldrT="[Texto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Aprobación proceso de negociación por </a:t>
          </a:r>
          <a:r>
            <a:rPr lang="es-ES" dirty="0" err="1" smtClean="0">
              <a:latin typeface="Gill Sans MT" panose="020B0502020104020203" pitchFamily="34" charset="0"/>
            </a:rPr>
            <a:t>DAECID</a:t>
          </a:r>
          <a:endParaRPr lang="es-ES" dirty="0">
            <a:latin typeface="Gill Sans MT" panose="020B0502020104020203" pitchFamily="34" charset="0"/>
          </a:endParaRPr>
        </a:p>
      </dgm:t>
    </dgm:pt>
    <dgm:pt modelId="{6413604E-1C2E-4C24-8ADC-52E35A6EC3F8}" type="parTrans" cxnId="{243B3699-AE6A-48D8-A9DE-1C82B112A11E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2BC4D29A-2EC0-4EAF-B9F1-FC85B0504846}" type="sibTrans" cxnId="{243B3699-AE6A-48D8-A9DE-1C82B112A11E}">
      <dgm:prSet/>
      <dgm:spPr>
        <a:solidFill>
          <a:srgbClr val="FF4F4F"/>
        </a:solidFill>
      </dgm:spPr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F15178A5-6C47-4598-8D26-4C168D4F3101}">
      <dgm:prSet phldrT="[Texto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Ficha de identificación</a:t>
          </a:r>
          <a:endParaRPr lang="es-ES" dirty="0">
            <a:latin typeface="Gill Sans MT" panose="020B0502020104020203" pitchFamily="34" charset="0"/>
          </a:endParaRPr>
        </a:p>
      </dgm:t>
    </dgm:pt>
    <dgm:pt modelId="{C6832E1F-EB9D-4B62-B168-28BC99D8F432}" type="parTrans" cxnId="{A8C56F02-D524-496F-8364-FDF7C29FB219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0E4FFD68-780E-4107-81DA-59E05F9FF8B5}" type="sibTrans" cxnId="{A8C56F02-D524-496F-8364-FDF7C29FB219}">
      <dgm:prSet/>
      <dgm:spPr>
        <a:solidFill>
          <a:srgbClr val="FF4F4F"/>
        </a:solidFill>
      </dgm:spPr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AAEBF314-2576-408D-894E-601F3E1BC169}">
      <dgm:prSet phldrT="[Texto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Aprobación </a:t>
          </a:r>
          <a:r>
            <a:rPr lang="es-ES" dirty="0" smtClean="0">
              <a:latin typeface="Gill Sans MT" panose="020B0502020104020203" pitchFamily="34" charset="0"/>
            </a:rPr>
            <a:t>en Comité NDICI </a:t>
          </a:r>
          <a:r>
            <a:rPr lang="es-ES" dirty="0" smtClean="0">
              <a:latin typeface="Gill Sans MT" panose="020B0502020104020203" pitchFamily="34" charset="0"/>
            </a:rPr>
            <a:t>por EEMM</a:t>
          </a:r>
          <a:endParaRPr lang="es-ES" dirty="0">
            <a:latin typeface="Gill Sans MT" panose="020B0502020104020203" pitchFamily="34" charset="0"/>
          </a:endParaRPr>
        </a:p>
      </dgm:t>
    </dgm:pt>
    <dgm:pt modelId="{0BDF7DDF-82AA-4B83-8523-07C9107D0C5B}" type="parTrans" cxnId="{259F6D4B-EA0D-4408-9057-91B2EACE6AB4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DE090874-4643-47F8-8278-024EC8F7A2B1}" type="sibTrans" cxnId="{259F6D4B-EA0D-4408-9057-91B2EACE6AB4}">
      <dgm:prSet/>
      <dgm:spPr>
        <a:solidFill>
          <a:srgbClr val="FF4F4F"/>
        </a:solidFill>
      </dgm:spPr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D1E00A01-562D-4E52-A4F2-91F8990C73D2}">
      <dgm:prSet phldrT="[Texto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Firma acuerdo de contribución</a:t>
          </a:r>
          <a:endParaRPr lang="es-ES" dirty="0">
            <a:latin typeface="Gill Sans MT" panose="020B0502020104020203" pitchFamily="34" charset="0"/>
          </a:endParaRPr>
        </a:p>
      </dgm:t>
    </dgm:pt>
    <dgm:pt modelId="{0491913E-597A-4B42-9F3B-E4C0DC850AC1}" type="parTrans" cxnId="{8903D512-BE8C-4216-B4DC-32A2F8A5904D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F0E6B597-E569-46DD-AE6C-2D49CBF29C23}" type="sibTrans" cxnId="{8903D512-BE8C-4216-B4DC-32A2F8A5904D}">
      <dgm:prSet/>
      <dgm:spPr/>
      <dgm:t>
        <a:bodyPr/>
        <a:lstStyle/>
        <a:p>
          <a:endParaRPr lang="es-ES">
            <a:latin typeface="Gill Sans MT" panose="020B0502020104020203" pitchFamily="34" charset="0"/>
          </a:endParaRPr>
        </a:p>
      </dgm:t>
    </dgm:pt>
    <dgm:pt modelId="{428D2A6B-AC96-4087-B14E-1871D676253C}">
      <dgm:prSet phldrT="[Texto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Preparación Acuerdo de contribución, resoluciones, pliegos…</a:t>
          </a:r>
          <a:endParaRPr lang="es-ES" dirty="0">
            <a:latin typeface="Gill Sans MT" panose="020B0502020104020203" pitchFamily="34" charset="0"/>
          </a:endParaRPr>
        </a:p>
      </dgm:t>
    </dgm:pt>
    <dgm:pt modelId="{B7128715-305A-4F7A-AABD-BA839E98E44B}" type="parTrans" cxnId="{1508435A-F8D5-41C9-AD77-10327B467A1E}">
      <dgm:prSet/>
      <dgm:spPr/>
      <dgm:t>
        <a:bodyPr/>
        <a:lstStyle/>
        <a:p>
          <a:endParaRPr lang="es-ES"/>
        </a:p>
      </dgm:t>
    </dgm:pt>
    <dgm:pt modelId="{E46049EA-31DF-403D-83DF-01CE70D47DDD}" type="sibTrans" cxnId="{1508435A-F8D5-41C9-AD77-10327B467A1E}">
      <dgm:prSet/>
      <dgm:spPr>
        <a:solidFill>
          <a:srgbClr val="FF4F4F"/>
        </a:solidFill>
      </dgm:spPr>
      <dgm:t>
        <a:bodyPr/>
        <a:lstStyle/>
        <a:p>
          <a:endParaRPr lang="es-ES"/>
        </a:p>
      </dgm:t>
    </dgm:pt>
    <dgm:pt modelId="{D07E1485-317B-48EB-971B-5ED1BC9734AD}" type="pres">
      <dgm:prSet presAssocID="{8B8CD1C8-B3A8-425D-8117-E9CF83E6526E}" presName="Name0" presStyleCnt="0">
        <dgm:presLayoutVars>
          <dgm:dir/>
          <dgm:resizeHandles val="exact"/>
        </dgm:presLayoutVars>
      </dgm:prSet>
      <dgm:spPr/>
    </dgm:pt>
    <dgm:pt modelId="{F59F91FE-7BEF-48F7-BD25-EEE951A1D51C}" type="pres">
      <dgm:prSet presAssocID="{87D25521-113B-4B1D-A647-10ADCA6649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64B6A1-DDF8-4DB3-B84C-F497BA4E6FD4}" type="pres">
      <dgm:prSet presAssocID="{03885A55-1777-4968-959E-CD444D857986}" presName="sibTrans" presStyleLbl="sibTrans2D1" presStyleIdx="0" presStyleCnt="5"/>
      <dgm:spPr/>
      <dgm:t>
        <a:bodyPr/>
        <a:lstStyle/>
        <a:p>
          <a:endParaRPr lang="es-ES"/>
        </a:p>
      </dgm:t>
    </dgm:pt>
    <dgm:pt modelId="{39AFBEA7-9C25-4C0C-AB14-BB8078135B8B}" type="pres">
      <dgm:prSet presAssocID="{03885A55-1777-4968-959E-CD444D857986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1C1CEDBD-C139-4C54-BE7E-5E489DE7A90A}" type="pres">
      <dgm:prSet presAssocID="{B6E1D77C-C242-4594-924B-9B951D31CED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BBB63-4F2A-4F25-88FB-148C13D22291}" type="pres">
      <dgm:prSet presAssocID="{2BC4D29A-2EC0-4EAF-B9F1-FC85B0504846}" presName="sibTrans" presStyleLbl="sibTrans2D1" presStyleIdx="1" presStyleCnt="5"/>
      <dgm:spPr/>
      <dgm:t>
        <a:bodyPr/>
        <a:lstStyle/>
        <a:p>
          <a:endParaRPr lang="es-ES"/>
        </a:p>
      </dgm:t>
    </dgm:pt>
    <dgm:pt modelId="{0AB86B6F-262B-45C4-972A-CC2D455034FB}" type="pres">
      <dgm:prSet presAssocID="{2BC4D29A-2EC0-4EAF-B9F1-FC85B0504846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1B39A56C-91E5-4695-A49B-7EA9221C04A2}" type="pres">
      <dgm:prSet presAssocID="{F15178A5-6C47-4598-8D26-4C168D4F310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A04DF2-3099-4036-B7AC-05B723E9A551}" type="pres">
      <dgm:prSet presAssocID="{0E4FFD68-780E-4107-81DA-59E05F9FF8B5}" presName="sibTrans" presStyleLbl="sibTrans2D1" presStyleIdx="2" presStyleCnt="5"/>
      <dgm:spPr/>
      <dgm:t>
        <a:bodyPr/>
        <a:lstStyle/>
        <a:p>
          <a:endParaRPr lang="es-ES"/>
        </a:p>
      </dgm:t>
    </dgm:pt>
    <dgm:pt modelId="{F3922B07-7B16-4B92-A2C7-87618C6CBAC9}" type="pres">
      <dgm:prSet presAssocID="{0E4FFD68-780E-4107-81DA-59E05F9FF8B5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B41FA492-C11D-44B4-92BE-A6B75FE43940}" type="pres">
      <dgm:prSet presAssocID="{AAEBF314-2576-408D-894E-601F3E1BC16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D7B377-5C8F-4843-8917-DB70806FCA11}" type="pres">
      <dgm:prSet presAssocID="{DE090874-4643-47F8-8278-024EC8F7A2B1}" presName="sibTrans" presStyleLbl="sibTrans2D1" presStyleIdx="3" presStyleCnt="5"/>
      <dgm:spPr/>
      <dgm:t>
        <a:bodyPr/>
        <a:lstStyle/>
        <a:p>
          <a:endParaRPr lang="es-ES"/>
        </a:p>
      </dgm:t>
    </dgm:pt>
    <dgm:pt modelId="{306BC81E-0661-4A7A-9957-3853A77673BC}" type="pres">
      <dgm:prSet presAssocID="{DE090874-4643-47F8-8278-024EC8F7A2B1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21B36F39-9D14-4E53-95B5-9EA57AB5017F}" type="pres">
      <dgm:prSet presAssocID="{428D2A6B-AC96-4087-B14E-1871D676253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11FBE8-E598-4ADA-AA54-5E6EB48AE328}" type="pres">
      <dgm:prSet presAssocID="{E46049EA-31DF-403D-83DF-01CE70D47DDD}" presName="sibTrans" presStyleLbl="sibTrans2D1" presStyleIdx="4" presStyleCnt="5"/>
      <dgm:spPr/>
      <dgm:t>
        <a:bodyPr/>
        <a:lstStyle/>
        <a:p>
          <a:endParaRPr lang="es-ES"/>
        </a:p>
      </dgm:t>
    </dgm:pt>
    <dgm:pt modelId="{8404AD5E-7D06-4F9F-B524-48D220C1E9D5}" type="pres">
      <dgm:prSet presAssocID="{E46049EA-31DF-403D-83DF-01CE70D47DDD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F91FBB0D-F7A8-45CC-9E86-B341ACF87CB8}" type="pres">
      <dgm:prSet presAssocID="{D1E00A01-562D-4E52-A4F2-91F8990C73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7ADD95-48AB-412C-8D5F-AD821E295772}" srcId="{8B8CD1C8-B3A8-425D-8117-E9CF83E6526E}" destId="{87D25521-113B-4B1D-A647-10ADCA6649A1}" srcOrd="0" destOrd="0" parTransId="{DBA17B08-5565-44BE-A529-DF12566A20EE}" sibTransId="{03885A55-1777-4968-959E-CD444D857986}"/>
    <dgm:cxn modelId="{BF84A1F8-58EE-4A94-8167-C71BA7AD3EB5}" type="presOf" srcId="{DE090874-4643-47F8-8278-024EC8F7A2B1}" destId="{306BC81E-0661-4A7A-9957-3853A77673BC}" srcOrd="1" destOrd="0" presId="urn:microsoft.com/office/officeart/2005/8/layout/process1"/>
    <dgm:cxn modelId="{F3BD1AFD-ED58-412B-965D-C7BEDDCA9DD1}" type="presOf" srcId="{8B8CD1C8-B3A8-425D-8117-E9CF83E6526E}" destId="{D07E1485-317B-48EB-971B-5ED1BC9734AD}" srcOrd="0" destOrd="0" presId="urn:microsoft.com/office/officeart/2005/8/layout/process1"/>
    <dgm:cxn modelId="{6C54583E-DCA5-4629-B294-F03C59F75E4F}" type="presOf" srcId="{2BC4D29A-2EC0-4EAF-B9F1-FC85B0504846}" destId="{0AB86B6F-262B-45C4-972A-CC2D455034FB}" srcOrd="1" destOrd="0" presId="urn:microsoft.com/office/officeart/2005/8/layout/process1"/>
    <dgm:cxn modelId="{DE206BE9-DF62-48E3-BAFD-3655BF489C6C}" type="presOf" srcId="{87D25521-113B-4B1D-A647-10ADCA6649A1}" destId="{F59F91FE-7BEF-48F7-BD25-EEE951A1D51C}" srcOrd="0" destOrd="0" presId="urn:microsoft.com/office/officeart/2005/8/layout/process1"/>
    <dgm:cxn modelId="{80154C44-762C-43D6-859C-281EBF92F3CA}" type="presOf" srcId="{B6E1D77C-C242-4594-924B-9B951D31CED7}" destId="{1C1CEDBD-C139-4C54-BE7E-5E489DE7A90A}" srcOrd="0" destOrd="0" presId="urn:microsoft.com/office/officeart/2005/8/layout/process1"/>
    <dgm:cxn modelId="{0F8C376E-97E5-4AEB-8C9B-1D72104F7F52}" type="presOf" srcId="{AAEBF314-2576-408D-894E-601F3E1BC169}" destId="{B41FA492-C11D-44B4-92BE-A6B75FE43940}" srcOrd="0" destOrd="0" presId="urn:microsoft.com/office/officeart/2005/8/layout/process1"/>
    <dgm:cxn modelId="{2039AE80-4A76-46FA-BA44-C86C78BEBDA3}" type="presOf" srcId="{0E4FFD68-780E-4107-81DA-59E05F9FF8B5}" destId="{F3922B07-7B16-4B92-A2C7-87618C6CBAC9}" srcOrd="1" destOrd="0" presId="urn:microsoft.com/office/officeart/2005/8/layout/process1"/>
    <dgm:cxn modelId="{2FB01647-988B-4752-89D6-AD2AC6BCEBDF}" type="presOf" srcId="{0E4FFD68-780E-4107-81DA-59E05F9FF8B5}" destId="{95A04DF2-3099-4036-B7AC-05B723E9A551}" srcOrd="0" destOrd="0" presId="urn:microsoft.com/office/officeart/2005/8/layout/process1"/>
    <dgm:cxn modelId="{D8839EF2-307D-4E26-9ED5-4947B6F754BB}" type="presOf" srcId="{D1E00A01-562D-4E52-A4F2-91F8990C73D2}" destId="{F91FBB0D-F7A8-45CC-9E86-B341ACF87CB8}" srcOrd="0" destOrd="0" presId="urn:microsoft.com/office/officeart/2005/8/layout/process1"/>
    <dgm:cxn modelId="{8903D512-BE8C-4216-B4DC-32A2F8A5904D}" srcId="{8B8CD1C8-B3A8-425D-8117-E9CF83E6526E}" destId="{D1E00A01-562D-4E52-A4F2-91F8990C73D2}" srcOrd="5" destOrd="0" parTransId="{0491913E-597A-4B42-9F3B-E4C0DC850AC1}" sibTransId="{F0E6B597-E569-46DD-AE6C-2D49CBF29C23}"/>
    <dgm:cxn modelId="{0803D7ED-21D1-4BC4-991F-7DAD3DF3CA74}" type="presOf" srcId="{F15178A5-6C47-4598-8D26-4C168D4F3101}" destId="{1B39A56C-91E5-4695-A49B-7EA9221C04A2}" srcOrd="0" destOrd="0" presId="urn:microsoft.com/office/officeart/2005/8/layout/process1"/>
    <dgm:cxn modelId="{0F08E88F-23A9-4A6B-BAD7-D15321953B76}" type="presOf" srcId="{03885A55-1777-4968-959E-CD444D857986}" destId="{39AFBEA7-9C25-4C0C-AB14-BB8078135B8B}" srcOrd="1" destOrd="0" presId="urn:microsoft.com/office/officeart/2005/8/layout/process1"/>
    <dgm:cxn modelId="{F658EA80-222A-4BCA-8577-02916EBA23DD}" type="presOf" srcId="{E46049EA-31DF-403D-83DF-01CE70D47DDD}" destId="{1111FBE8-E598-4ADA-AA54-5E6EB48AE328}" srcOrd="0" destOrd="0" presId="urn:microsoft.com/office/officeart/2005/8/layout/process1"/>
    <dgm:cxn modelId="{ACDF6CD0-1327-47D0-83C9-BF33669F27B4}" type="presOf" srcId="{03885A55-1777-4968-959E-CD444D857986}" destId="{2664B6A1-DDF8-4DB3-B84C-F497BA4E6FD4}" srcOrd="0" destOrd="0" presId="urn:microsoft.com/office/officeart/2005/8/layout/process1"/>
    <dgm:cxn modelId="{259F6D4B-EA0D-4408-9057-91B2EACE6AB4}" srcId="{8B8CD1C8-B3A8-425D-8117-E9CF83E6526E}" destId="{AAEBF314-2576-408D-894E-601F3E1BC169}" srcOrd="3" destOrd="0" parTransId="{0BDF7DDF-82AA-4B83-8523-07C9107D0C5B}" sibTransId="{DE090874-4643-47F8-8278-024EC8F7A2B1}"/>
    <dgm:cxn modelId="{B413871B-473A-4CE1-AE7D-137B499938E7}" type="presOf" srcId="{2BC4D29A-2EC0-4EAF-B9F1-FC85B0504846}" destId="{73CBBB63-4F2A-4F25-88FB-148C13D22291}" srcOrd="0" destOrd="0" presId="urn:microsoft.com/office/officeart/2005/8/layout/process1"/>
    <dgm:cxn modelId="{B56FB496-4898-42B3-B827-59FFCC669ACA}" type="presOf" srcId="{E46049EA-31DF-403D-83DF-01CE70D47DDD}" destId="{8404AD5E-7D06-4F9F-B524-48D220C1E9D5}" srcOrd="1" destOrd="0" presId="urn:microsoft.com/office/officeart/2005/8/layout/process1"/>
    <dgm:cxn modelId="{1508435A-F8D5-41C9-AD77-10327B467A1E}" srcId="{8B8CD1C8-B3A8-425D-8117-E9CF83E6526E}" destId="{428D2A6B-AC96-4087-B14E-1871D676253C}" srcOrd="4" destOrd="0" parTransId="{B7128715-305A-4F7A-AABD-BA839E98E44B}" sibTransId="{E46049EA-31DF-403D-83DF-01CE70D47DDD}"/>
    <dgm:cxn modelId="{243B3699-AE6A-48D8-A9DE-1C82B112A11E}" srcId="{8B8CD1C8-B3A8-425D-8117-E9CF83E6526E}" destId="{B6E1D77C-C242-4594-924B-9B951D31CED7}" srcOrd="1" destOrd="0" parTransId="{6413604E-1C2E-4C24-8ADC-52E35A6EC3F8}" sibTransId="{2BC4D29A-2EC0-4EAF-B9F1-FC85B0504846}"/>
    <dgm:cxn modelId="{259CE0CA-007B-4F09-B454-99F255BB024C}" type="presOf" srcId="{DE090874-4643-47F8-8278-024EC8F7A2B1}" destId="{80D7B377-5C8F-4843-8917-DB70806FCA11}" srcOrd="0" destOrd="0" presId="urn:microsoft.com/office/officeart/2005/8/layout/process1"/>
    <dgm:cxn modelId="{C8188402-B1CE-4AE5-AD60-587A8BA8C1B5}" type="presOf" srcId="{428D2A6B-AC96-4087-B14E-1871D676253C}" destId="{21B36F39-9D14-4E53-95B5-9EA57AB5017F}" srcOrd="0" destOrd="0" presId="urn:microsoft.com/office/officeart/2005/8/layout/process1"/>
    <dgm:cxn modelId="{A8C56F02-D524-496F-8364-FDF7C29FB219}" srcId="{8B8CD1C8-B3A8-425D-8117-E9CF83E6526E}" destId="{F15178A5-6C47-4598-8D26-4C168D4F3101}" srcOrd="2" destOrd="0" parTransId="{C6832E1F-EB9D-4B62-B168-28BC99D8F432}" sibTransId="{0E4FFD68-780E-4107-81DA-59E05F9FF8B5}"/>
    <dgm:cxn modelId="{0C8670C6-0986-43B0-95E9-BE15D121CEC1}" type="presParOf" srcId="{D07E1485-317B-48EB-971B-5ED1BC9734AD}" destId="{F59F91FE-7BEF-48F7-BD25-EEE951A1D51C}" srcOrd="0" destOrd="0" presId="urn:microsoft.com/office/officeart/2005/8/layout/process1"/>
    <dgm:cxn modelId="{F6F1F260-CC82-4881-AF3F-3AE89B89C579}" type="presParOf" srcId="{D07E1485-317B-48EB-971B-5ED1BC9734AD}" destId="{2664B6A1-DDF8-4DB3-B84C-F497BA4E6FD4}" srcOrd="1" destOrd="0" presId="urn:microsoft.com/office/officeart/2005/8/layout/process1"/>
    <dgm:cxn modelId="{6AACFBE4-D20D-4D7E-B9D2-9486EDDC6E9E}" type="presParOf" srcId="{2664B6A1-DDF8-4DB3-B84C-F497BA4E6FD4}" destId="{39AFBEA7-9C25-4C0C-AB14-BB8078135B8B}" srcOrd="0" destOrd="0" presId="urn:microsoft.com/office/officeart/2005/8/layout/process1"/>
    <dgm:cxn modelId="{6542C7AB-8285-43F9-862F-6B1949672070}" type="presParOf" srcId="{D07E1485-317B-48EB-971B-5ED1BC9734AD}" destId="{1C1CEDBD-C139-4C54-BE7E-5E489DE7A90A}" srcOrd="2" destOrd="0" presId="urn:microsoft.com/office/officeart/2005/8/layout/process1"/>
    <dgm:cxn modelId="{562E840E-8403-4A9F-A74E-41C2BFCEBF42}" type="presParOf" srcId="{D07E1485-317B-48EB-971B-5ED1BC9734AD}" destId="{73CBBB63-4F2A-4F25-88FB-148C13D22291}" srcOrd="3" destOrd="0" presId="urn:microsoft.com/office/officeart/2005/8/layout/process1"/>
    <dgm:cxn modelId="{69A6F2DB-7F0E-49A6-AE96-05D523D2D382}" type="presParOf" srcId="{73CBBB63-4F2A-4F25-88FB-148C13D22291}" destId="{0AB86B6F-262B-45C4-972A-CC2D455034FB}" srcOrd="0" destOrd="0" presId="urn:microsoft.com/office/officeart/2005/8/layout/process1"/>
    <dgm:cxn modelId="{FB273758-C084-4801-9B78-4A003B2DA0C6}" type="presParOf" srcId="{D07E1485-317B-48EB-971B-5ED1BC9734AD}" destId="{1B39A56C-91E5-4695-A49B-7EA9221C04A2}" srcOrd="4" destOrd="0" presId="urn:microsoft.com/office/officeart/2005/8/layout/process1"/>
    <dgm:cxn modelId="{2CAAEBA9-1A90-4F2E-B4F0-DC8B35BC723C}" type="presParOf" srcId="{D07E1485-317B-48EB-971B-5ED1BC9734AD}" destId="{95A04DF2-3099-4036-B7AC-05B723E9A551}" srcOrd="5" destOrd="0" presId="urn:microsoft.com/office/officeart/2005/8/layout/process1"/>
    <dgm:cxn modelId="{88C67C73-FEF2-45BC-86AA-97A411D804FB}" type="presParOf" srcId="{95A04DF2-3099-4036-B7AC-05B723E9A551}" destId="{F3922B07-7B16-4B92-A2C7-87618C6CBAC9}" srcOrd="0" destOrd="0" presId="urn:microsoft.com/office/officeart/2005/8/layout/process1"/>
    <dgm:cxn modelId="{1E8E355C-F5A7-4645-9E90-CD1F9066C152}" type="presParOf" srcId="{D07E1485-317B-48EB-971B-5ED1BC9734AD}" destId="{B41FA492-C11D-44B4-92BE-A6B75FE43940}" srcOrd="6" destOrd="0" presId="urn:microsoft.com/office/officeart/2005/8/layout/process1"/>
    <dgm:cxn modelId="{C640268F-954E-4391-9D9F-6CB56EF552A2}" type="presParOf" srcId="{D07E1485-317B-48EB-971B-5ED1BC9734AD}" destId="{80D7B377-5C8F-4843-8917-DB70806FCA11}" srcOrd="7" destOrd="0" presId="urn:microsoft.com/office/officeart/2005/8/layout/process1"/>
    <dgm:cxn modelId="{F2FDA85B-B663-45A3-814A-EF2336D1671F}" type="presParOf" srcId="{80D7B377-5C8F-4843-8917-DB70806FCA11}" destId="{306BC81E-0661-4A7A-9957-3853A77673BC}" srcOrd="0" destOrd="0" presId="urn:microsoft.com/office/officeart/2005/8/layout/process1"/>
    <dgm:cxn modelId="{326D3994-E6A1-48D3-8B34-38BA0D5F9408}" type="presParOf" srcId="{D07E1485-317B-48EB-971B-5ED1BC9734AD}" destId="{21B36F39-9D14-4E53-95B5-9EA57AB5017F}" srcOrd="8" destOrd="0" presId="urn:microsoft.com/office/officeart/2005/8/layout/process1"/>
    <dgm:cxn modelId="{7C1CDC92-FF2E-4F0E-AD47-F0A91A2729C3}" type="presParOf" srcId="{D07E1485-317B-48EB-971B-5ED1BC9734AD}" destId="{1111FBE8-E598-4ADA-AA54-5E6EB48AE328}" srcOrd="9" destOrd="0" presId="urn:microsoft.com/office/officeart/2005/8/layout/process1"/>
    <dgm:cxn modelId="{D70D0A20-F11D-468D-AC4E-7E55E7AF8D86}" type="presParOf" srcId="{1111FBE8-E598-4ADA-AA54-5E6EB48AE328}" destId="{8404AD5E-7D06-4F9F-B524-48D220C1E9D5}" srcOrd="0" destOrd="0" presId="urn:microsoft.com/office/officeart/2005/8/layout/process1"/>
    <dgm:cxn modelId="{72AC56F9-7A1A-4FDE-8DEF-85702412AC82}" type="presParOf" srcId="{D07E1485-317B-48EB-971B-5ED1BC9734AD}" destId="{F91FBB0D-F7A8-45CC-9E86-B341ACF87CB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F91FE-7BEF-48F7-BD25-EEE951A1D51C}">
      <dsp:nvSpPr>
        <dsp:cNvPr id="0" name=""/>
        <dsp:cNvSpPr/>
      </dsp:nvSpPr>
      <dsp:spPr>
        <a:xfrm>
          <a:off x="2333" y="473399"/>
          <a:ext cx="883648" cy="878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>
              <a:latin typeface="Gill Sans MT" panose="020B0502020104020203" pitchFamily="34" charset="0"/>
            </a:rPr>
            <a:t>DUEs</a:t>
          </a:r>
          <a:r>
            <a:rPr lang="es-ES" sz="1100" kern="1200" dirty="0" smtClean="0">
              <a:latin typeface="Gill Sans MT" panose="020B0502020104020203" pitchFamily="34" charset="0"/>
            </a:rPr>
            <a:t> envían </a:t>
          </a:r>
          <a:r>
            <a:rPr lang="es-ES" sz="1100" kern="1200" dirty="0" err="1" smtClean="0">
              <a:latin typeface="Gill Sans MT" panose="020B0502020104020203" pitchFamily="34" charset="0"/>
            </a:rPr>
            <a:t>Annual</a:t>
          </a:r>
          <a:r>
            <a:rPr lang="es-ES" sz="1100" kern="1200" dirty="0" smtClean="0">
              <a:latin typeface="Gill Sans MT" panose="020B0502020104020203" pitchFamily="34" charset="0"/>
            </a:rPr>
            <a:t> </a:t>
          </a:r>
          <a:r>
            <a:rPr lang="es-ES" sz="1100" kern="1200" dirty="0" err="1" smtClean="0">
              <a:latin typeface="Gill Sans MT" panose="020B0502020104020203" pitchFamily="34" charset="0"/>
            </a:rPr>
            <a:t>Action</a:t>
          </a:r>
          <a:r>
            <a:rPr lang="es-ES" sz="1100" kern="1200" dirty="0" smtClean="0">
              <a:latin typeface="Gill Sans MT" panose="020B0502020104020203" pitchFamily="34" charset="0"/>
            </a:rPr>
            <a:t> Programme a </a:t>
          </a:r>
          <a:r>
            <a:rPr lang="es-ES" sz="1100" kern="1200" dirty="0" err="1" smtClean="0">
              <a:latin typeface="Gill Sans MT" panose="020B0502020104020203" pitchFamily="34" charset="0"/>
            </a:rPr>
            <a:t>BX</a:t>
          </a:r>
          <a:endParaRPr lang="es-ES" sz="1100" kern="1200" dirty="0">
            <a:latin typeface="Gill Sans MT" panose="020B0502020104020203" pitchFamily="34" charset="0"/>
          </a:endParaRPr>
        </a:p>
      </dsp:txBody>
      <dsp:txXfrm>
        <a:off x="28052" y="499118"/>
        <a:ext cx="832210" cy="826688"/>
      </dsp:txXfrm>
    </dsp:sp>
    <dsp:sp modelId="{2664B6A1-DDF8-4DB3-B84C-F497BA4E6FD4}">
      <dsp:nvSpPr>
        <dsp:cNvPr id="0" name=""/>
        <dsp:cNvSpPr/>
      </dsp:nvSpPr>
      <dsp:spPr>
        <a:xfrm>
          <a:off x="974347" y="802890"/>
          <a:ext cx="187333" cy="219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Gill Sans MT" panose="020B0502020104020203" pitchFamily="34" charset="0"/>
          </a:endParaRPr>
        </a:p>
      </dsp:txBody>
      <dsp:txXfrm>
        <a:off x="974347" y="846719"/>
        <a:ext cx="131133" cy="131486"/>
      </dsp:txXfrm>
    </dsp:sp>
    <dsp:sp modelId="{1C1CEDBD-C139-4C54-BE7E-5E489DE7A90A}">
      <dsp:nvSpPr>
        <dsp:cNvPr id="0" name=""/>
        <dsp:cNvSpPr/>
      </dsp:nvSpPr>
      <dsp:spPr>
        <a:xfrm>
          <a:off x="1239441" y="473399"/>
          <a:ext cx="883648" cy="878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>
              <a:latin typeface="Gill Sans MT" panose="020B0502020104020203" pitchFamily="34" charset="0"/>
            </a:rPr>
            <a:t>Stratetgic</a:t>
          </a:r>
          <a:r>
            <a:rPr lang="es-ES" sz="1100" kern="1200" dirty="0" smtClean="0">
              <a:latin typeface="Gill Sans MT" panose="020B0502020104020203" pitchFamily="34" charset="0"/>
            </a:rPr>
            <a:t> </a:t>
          </a:r>
          <a:r>
            <a:rPr lang="es-ES" sz="1100" kern="1200" dirty="0" err="1" smtClean="0">
              <a:latin typeface="Gill Sans MT" panose="020B0502020104020203" pitchFamily="34" charset="0"/>
            </a:rPr>
            <a:t>Steering</a:t>
          </a:r>
          <a:r>
            <a:rPr lang="es-ES" sz="1100" kern="1200" dirty="0" smtClean="0">
              <a:latin typeface="Gill Sans MT" panose="020B0502020104020203" pitchFamily="34" charset="0"/>
            </a:rPr>
            <a:t> </a:t>
          </a:r>
          <a:r>
            <a:rPr lang="es-ES" sz="1100" kern="1200" dirty="0" err="1" smtClean="0">
              <a:latin typeface="Gill Sans MT" panose="020B0502020104020203" pitchFamily="34" charset="0"/>
            </a:rPr>
            <a:t>Committee</a:t>
          </a:r>
          <a:r>
            <a:rPr lang="es-ES" sz="1100" kern="1200" dirty="0" smtClean="0">
              <a:latin typeface="Gill Sans MT" panose="020B0502020104020203" pitchFamily="34" charset="0"/>
            </a:rPr>
            <a:t> valida</a:t>
          </a:r>
          <a:endParaRPr lang="es-ES" sz="1100" kern="1200" dirty="0">
            <a:latin typeface="Gill Sans MT" panose="020B0502020104020203" pitchFamily="34" charset="0"/>
          </a:endParaRPr>
        </a:p>
      </dsp:txBody>
      <dsp:txXfrm>
        <a:off x="1265160" y="499118"/>
        <a:ext cx="832210" cy="826688"/>
      </dsp:txXfrm>
    </dsp:sp>
    <dsp:sp modelId="{73CBBB63-4F2A-4F25-88FB-148C13D22291}">
      <dsp:nvSpPr>
        <dsp:cNvPr id="0" name=""/>
        <dsp:cNvSpPr/>
      </dsp:nvSpPr>
      <dsp:spPr>
        <a:xfrm>
          <a:off x="2211455" y="802890"/>
          <a:ext cx="187333" cy="219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Gill Sans MT" panose="020B0502020104020203" pitchFamily="34" charset="0"/>
          </a:endParaRPr>
        </a:p>
      </dsp:txBody>
      <dsp:txXfrm>
        <a:off x="2211455" y="846719"/>
        <a:ext cx="131133" cy="131486"/>
      </dsp:txXfrm>
    </dsp:sp>
    <dsp:sp modelId="{1B39A56C-91E5-4695-A49B-7EA9221C04A2}">
      <dsp:nvSpPr>
        <dsp:cNvPr id="0" name=""/>
        <dsp:cNvSpPr/>
      </dsp:nvSpPr>
      <dsp:spPr>
        <a:xfrm>
          <a:off x="2476550" y="473399"/>
          <a:ext cx="883648" cy="878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Gill Sans MT" panose="020B0502020104020203" pitchFamily="34" charset="0"/>
            </a:rPr>
            <a:t>1-2 meses de elaboración del </a:t>
          </a:r>
          <a:r>
            <a:rPr lang="es-ES" sz="1100" kern="1200" dirty="0" err="1" smtClean="0">
              <a:latin typeface="Gill Sans MT" panose="020B0502020104020203" pitchFamily="34" charset="0"/>
            </a:rPr>
            <a:t>Action</a:t>
          </a:r>
          <a:r>
            <a:rPr lang="es-ES" sz="1100" kern="1200" dirty="0" smtClean="0">
              <a:latin typeface="Gill Sans MT" panose="020B0502020104020203" pitchFamily="34" charset="0"/>
            </a:rPr>
            <a:t> </a:t>
          </a:r>
          <a:r>
            <a:rPr lang="es-ES" sz="1100" kern="1200" dirty="0" err="1" smtClean="0">
              <a:latin typeface="Gill Sans MT" panose="020B0502020104020203" pitchFamily="34" charset="0"/>
            </a:rPr>
            <a:t>Document</a:t>
          </a:r>
          <a:endParaRPr lang="es-ES" sz="1100" kern="1200" dirty="0">
            <a:latin typeface="Gill Sans MT" panose="020B0502020104020203" pitchFamily="34" charset="0"/>
          </a:endParaRPr>
        </a:p>
      </dsp:txBody>
      <dsp:txXfrm>
        <a:off x="2502269" y="499118"/>
        <a:ext cx="832210" cy="826688"/>
      </dsp:txXfrm>
    </dsp:sp>
    <dsp:sp modelId="{95A04DF2-3099-4036-B7AC-05B723E9A551}">
      <dsp:nvSpPr>
        <dsp:cNvPr id="0" name=""/>
        <dsp:cNvSpPr/>
      </dsp:nvSpPr>
      <dsp:spPr>
        <a:xfrm>
          <a:off x="3448563" y="802890"/>
          <a:ext cx="187333" cy="219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Gill Sans MT" panose="020B0502020104020203" pitchFamily="34" charset="0"/>
          </a:endParaRPr>
        </a:p>
      </dsp:txBody>
      <dsp:txXfrm>
        <a:off x="3448563" y="846719"/>
        <a:ext cx="131133" cy="131486"/>
      </dsp:txXfrm>
    </dsp:sp>
    <dsp:sp modelId="{B41FA492-C11D-44B4-92BE-A6B75FE43940}">
      <dsp:nvSpPr>
        <dsp:cNvPr id="0" name=""/>
        <dsp:cNvSpPr/>
      </dsp:nvSpPr>
      <dsp:spPr>
        <a:xfrm>
          <a:off x="3713658" y="473399"/>
          <a:ext cx="883648" cy="878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Gill Sans MT" panose="020B0502020104020203" pitchFamily="34" charset="0"/>
            </a:rPr>
            <a:t>Comentarios y </a:t>
          </a:r>
          <a:r>
            <a:rPr lang="es-ES" sz="1100" kern="1200" dirty="0" err="1" smtClean="0">
              <a:latin typeface="Gill Sans MT" panose="020B0502020104020203" pitchFamily="34" charset="0"/>
            </a:rPr>
            <a:t>VC</a:t>
          </a:r>
          <a:endParaRPr lang="es-ES" sz="1100" kern="1200" dirty="0">
            <a:latin typeface="Gill Sans MT" panose="020B0502020104020203" pitchFamily="34" charset="0"/>
          </a:endParaRPr>
        </a:p>
      </dsp:txBody>
      <dsp:txXfrm>
        <a:off x="3739377" y="499118"/>
        <a:ext cx="832210" cy="826688"/>
      </dsp:txXfrm>
    </dsp:sp>
    <dsp:sp modelId="{80D7B377-5C8F-4843-8917-DB70806FCA11}">
      <dsp:nvSpPr>
        <dsp:cNvPr id="0" name=""/>
        <dsp:cNvSpPr/>
      </dsp:nvSpPr>
      <dsp:spPr>
        <a:xfrm>
          <a:off x="4685672" y="802890"/>
          <a:ext cx="187333" cy="219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Gill Sans MT" panose="020B0502020104020203" pitchFamily="34" charset="0"/>
          </a:endParaRPr>
        </a:p>
      </dsp:txBody>
      <dsp:txXfrm>
        <a:off x="4685672" y="846719"/>
        <a:ext cx="131133" cy="131486"/>
      </dsp:txXfrm>
    </dsp:sp>
    <dsp:sp modelId="{76C066A1-98B7-4EE0-B0AE-3D3B4EDFB925}">
      <dsp:nvSpPr>
        <dsp:cNvPr id="0" name=""/>
        <dsp:cNvSpPr/>
      </dsp:nvSpPr>
      <dsp:spPr>
        <a:xfrm>
          <a:off x="4950766" y="473399"/>
          <a:ext cx="883648" cy="878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>
              <a:latin typeface="Gill Sans MT" panose="020B0502020104020203" pitchFamily="34" charset="0"/>
            </a:rPr>
            <a:t>Máx</a:t>
          </a:r>
          <a:r>
            <a:rPr lang="es-ES" sz="1100" kern="1200" dirty="0" smtClean="0">
              <a:latin typeface="Gill Sans MT" panose="020B0502020104020203" pitchFamily="34" charset="0"/>
            </a:rPr>
            <a:t> 2 meses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Gill Sans MT" panose="020B0502020104020203" pitchFamily="34" charset="0"/>
            </a:rPr>
            <a:t>Para revisión y envío del AD revisado</a:t>
          </a:r>
          <a:endParaRPr lang="es-ES" sz="1100" kern="1200" dirty="0">
            <a:latin typeface="Gill Sans MT" panose="020B0502020104020203" pitchFamily="34" charset="0"/>
          </a:endParaRPr>
        </a:p>
      </dsp:txBody>
      <dsp:txXfrm>
        <a:off x="4976485" y="499118"/>
        <a:ext cx="832210" cy="826688"/>
      </dsp:txXfrm>
    </dsp:sp>
    <dsp:sp modelId="{2821F666-2852-4993-B002-88E40AF6DFDF}">
      <dsp:nvSpPr>
        <dsp:cNvPr id="0" name=""/>
        <dsp:cNvSpPr/>
      </dsp:nvSpPr>
      <dsp:spPr>
        <a:xfrm>
          <a:off x="5922780" y="802890"/>
          <a:ext cx="187333" cy="219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Gill Sans MT" panose="020B0502020104020203" pitchFamily="34" charset="0"/>
          </a:endParaRPr>
        </a:p>
      </dsp:txBody>
      <dsp:txXfrm>
        <a:off x="5922780" y="846719"/>
        <a:ext cx="131133" cy="131486"/>
      </dsp:txXfrm>
    </dsp:sp>
    <dsp:sp modelId="{6AE5D756-2AEE-49B1-B09F-2446B45F4B94}">
      <dsp:nvSpPr>
        <dsp:cNvPr id="0" name=""/>
        <dsp:cNvSpPr/>
      </dsp:nvSpPr>
      <dsp:spPr>
        <a:xfrm>
          <a:off x="6187875" y="473399"/>
          <a:ext cx="883648" cy="878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Gill Sans MT" panose="020B0502020104020203" pitchFamily="34" charset="0"/>
            </a:rPr>
            <a:t>Revisión nueva versión y envío al </a:t>
          </a:r>
          <a:r>
            <a:rPr lang="es-ES" sz="1100" kern="1200" dirty="0" err="1" smtClean="0">
              <a:latin typeface="Gill Sans MT" panose="020B0502020104020203" pitchFamily="34" charset="0"/>
            </a:rPr>
            <a:t>QRG</a:t>
          </a:r>
          <a:endParaRPr lang="es-ES" sz="1100" kern="1200" dirty="0">
            <a:latin typeface="Gill Sans MT" panose="020B0502020104020203" pitchFamily="34" charset="0"/>
          </a:endParaRPr>
        </a:p>
      </dsp:txBody>
      <dsp:txXfrm>
        <a:off x="6213594" y="499118"/>
        <a:ext cx="832210" cy="826688"/>
      </dsp:txXfrm>
    </dsp:sp>
    <dsp:sp modelId="{B0134AE3-4985-4CEE-BB77-C862EB313192}">
      <dsp:nvSpPr>
        <dsp:cNvPr id="0" name=""/>
        <dsp:cNvSpPr/>
      </dsp:nvSpPr>
      <dsp:spPr>
        <a:xfrm>
          <a:off x="7159889" y="802890"/>
          <a:ext cx="187333" cy="219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Gill Sans MT" panose="020B0502020104020203" pitchFamily="34" charset="0"/>
          </a:endParaRPr>
        </a:p>
      </dsp:txBody>
      <dsp:txXfrm>
        <a:off x="7159889" y="846719"/>
        <a:ext cx="131133" cy="131486"/>
      </dsp:txXfrm>
    </dsp:sp>
    <dsp:sp modelId="{F91FBB0D-F7A8-45CC-9E86-B341ACF87CB8}">
      <dsp:nvSpPr>
        <dsp:cNvPr id="0" name=""/>
        <dsp:cNvSpPr/>
      </dsp:nvSpPr>
      <dsp:spPr>
        <a:xfrm>
          <a:off x="7424983" y="473399"/>
          <a:ext cx="883648" cy="878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>
              <a:latin typeface="Gill Sans MT" panose="020B0502020104020203" pitchFamily="34" charset="0"/>
            </a:rPr>
            <a:t>QRG</a:t>
          </a:r>
          <a:r>
            <a:rPr lang="es-ES" sz="1100" kern="1200" dirty="0" smtClean="0">
              <a:latin typeface="Gill Sans MT" panose="020B0502020104020203" pitchFamily="34" charset="0"/>
            </a:rPr>
            <a:t> y AD final</a:t>
          </a:r>
          <a:endParaRPr lang="es-ES" sz="1100" kern="1200" dirty="0">
            <a:latin typeface="Gill Sans MT" panose="020B0502020104020203" pitchFamily="34" charset="0"/>
          </a:endParaRPr>
        </a:p>
      </dsp:txBody>
      <dsp:txXfrm>
        <a:off x="7450702" y="499118"/>
        <a:ext cx="832210" cy="826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F91FE-7BEF-48F7-BD25-EEE951A1D51C}">
      <dsp:nvSpPr>
        <dsp:cNvPr id="0" name=""/>
        <dsp:cNvSpPr/>
      </dsp:nvSpPr>
      <dsp:spPr>
        <a:xfrm>
          <a:off x="0" y="308619"/>
          <a:ext cx="1038870" cy="120768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ill Sans MT" panose="020B0502020104020203" pitchFamily="34" charset="0"/>
            </a:rPr>
            <a:t>Contacto DUE, valoración OTC y consulta a sede</a:t>
          </a:r>
          <a:endParaRPr lang="es-ES" sz="1300" kern="1200" dirty="0">
            <a:latin typeface="Gill Sans MT" panose="020B0502020104020203" pitchFamily="34" charset="0"/>
          </a:endParaRPr>
        </a:p>
      </dsp:txBody>
      <dsp:txXfrm>
        <a:off x="30427" y="339046"/>
        <a:ext cx="978016" cy="1146833"/>
      </dsp:txXfrm>
    </dsp:sp>
    <dsp:sp modelId="{2664B6A1-DDF8-4DB3-B84C-F497BA4E6FD4}">
      <dsp:nvSpPr>
        <dsp:cNvPr id="0" name=""/>
        <dsp:cNvSpPr/>
      </dsp:nvSpPr>
      <dsp:spPr>
        <a:xfrm>
          <a:off x="1142757" y="783643"/>
          <a:ext cx="220240" cy="257639"/>
        </a:xfrm>
        <a:prstGeom prst="rightArrow">
          <a:avLst>
            <a:gd name="adj1" fmla="val 60000"/>
            <a:gd name="adj2" fmla="val 50000"/>
          </a:avLst>
        </a:prstGeom>
        <a:solidFill>
          <a:srgbClr val="FF4F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latin typeface="Gill Sans MT" panose="020B0502020104020203" pitchFamily="34" charset="0"/>
          </a:endParaRPr>
        </a:p>
      </dsp:txBody>
      <dsp:txXfrm>
        <a:off x="1142757" y="835171"/>
        <a:ext cx="154168" cy="154583"/>
      </dsp:txXfrm>
    </dsp:sp>
    <dsp:sp modelId="{1C1CEDBD-C139-4C54-BE7E-5E489DE7A90A}">
      <dsp:nvSpPr>
        <dsp:cNvPr id="0" name=""/>
        <dsp:cNvSpPr/>
      </dsp:nvSpPr>
      <dsp:spPr>
        <a:xfrm>
          <a:off x="1454419" y="308619"/>
          <a:ext cx="1038870" cy="120768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ill Sans MT" panose="020B0502020104020203" pitchFamily="34" charset="0"/>
            </a:rPr>
            <a:t>Aprobación proceso de negociación por </a:t>
          </a:r>
          <a:r>
            <a:rPr lang="es-ES" sz="1300" kern="1200" dirty="0" err="1" smtClean="0">
              <a:latin typeface="Gill Sans MT" panose="020B0502020104020203" pitchFamily="34" charset="0"/>
            </a:rPr>
            <a:t>DAECID</a:t>
          </a:r>
          <a:endParaRPr lang="es-ES" sz="1300" kern="1200" dirty="0">
            <a:latin typeface="Gill Sans MT" panose="020B0502020104020203" pitchFamily="34" charset="0"/>
          </a:endParaRPr>
        </a:p>
      </dsp:txBody>
      <dsp:txXfrm>
        <a:off x="1484846" y="339046"/>
        <a:ext cx="978016" cy="1146833"/>
      </dsp:txXfrm>
    </dsp:sp>
    <dsp:sp modelId="{73CBBB63-4F2A-4F25-88FB-148C13D22291}">
      <dsp:nvSpPr>
        <dsp:cNvPr id="0" name=""/>
        <dsp:cNvSpPr/>
      </dsp:nvSpPr>
      <dsp:spPr>
        <a:xfrm>
          <a:off x="2597176" y="783643"/>
          <a:ext cx="220240" cy="257639"/>
        </a:xfrm>
        <a:prstGeom prst="rightArrow">
          <a:avLst>
            <a:gd name="adj1" fmla="val 60000"/>
            <a:gd name="adj2" fmla="val 50000"/>
          </a:avLst>
        </a:prstGeom>
        <a:solidFill>
          <a:srgbClr val="FF4F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latin typeface="Gill Sans MT" panose="020B0502020104020203" pitchFamily="34" charset="0"/>
          </a:endParaRPr>
        </a:p>
      </dsp:txBody>
      <dsp:txXfrm>
        <a:off x="2597176" y="835171"/>
        <a:ext cx="154168" cy="154583"/>
      </dsp:txXfrm>
    </dsp:sp>
    <dsp:sp modelId="{1B39A56C-91E5-4695-A49B-7EA9221C04A2}">
      <dsp:nvSpPr>
        <dsp:cNvPr id="0" name=""/>
        <dsp:cNvSpPr/>
      </dsp:nvSpPr>
      <dsp:spPr>
        <a:xfrm>
          <a:off x="2908838" y="308619"/>
          <a:ext cx="1038870" cy="120768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ill Sans MT" panose="020B0502020104020203" pitchFamily="34" charset="0"/>
            </a:rPr>
            <a:t>Ficha de identificación</a:t>
          </a:r>
          <a:endParaRPr lang="es-ES" sz="1300" kern="1200" dirty="0">
            <a:latin typeface="Gill Sans MT" panose="020B0502020104020203" pitchFamily="34" charset="0"/>
          </a:endParaRPr>
        </a:p>
      </dsp:txBody>
      <dsp:txXfrm>
        <a:off x="2939265" y="339046"/>
        <a:ext cx="978016" cy="1146833"/>
      </dsp:txXfrm>
    </dsp:sp>
    <dsp:sp modelId="{95A04DF2-3099-4036-B7AC-05B723E9A551}">
      <dsp:nvSpPr>
        <dsp:cNvPr id="0" name=""/>
        <dsp:cNvSpPr/>
      </dsp:nvSpPr>
      <dsp:spPr>
        <a:xfrm>
          <a:off x="4051595" y="783643"/>
          <a:ext cx="220240" cy="257639"/>
        </a:xfrm>
        <a:prstGeom prst="rightArrow">
          <a:avLst>
            <a:gd name="adj1" fmla="val 60000"/>
            <a:gd name="adj2" fmla="val 50000"/>
          </a:avLst>
        </a:prstGeom>
        <a:solidFill>
          <a:srgbClr val="FF4F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latin typeface="Gill Sans MT" panose="020B0502020104020203" pitchFamily="34" charset="0"/>
          </a:endParaRPr>
        </a:p>
      </dsp:txBody>
      <dsp:txXfrm>
        <a:off x="4051595" y="835171"/>
        <a:ext cx="154168" cy="154583"/>
      </dsp:txXfrm>
    </dsp:sp>
    <dsp:sp modelId="{B41FA492-C11D-44B4-92BE-A6B75FE43940}">
      <dsp:nvSpPr>
        <dsp:cNvPr id="0" name=""/>
        <dsp:cNvSpPr/>
      </dsp:nvSpPr>
      <dsp:spPr>
        <a:xfrm>
          <a:off x="4363257" y="308619"/>
          <a:ext cx="1038870" cy="120768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ill Sans MT" panose="020B0502020104020203" pitchFamily="34" charset="0"/>
            </a:rPr>
            <a:t>Aprobación </a:t>
          </a:r>
          <a:r>
            <a:rPr lang="es-ES" sz="1300" kern="1200" dirty="0" smtClean="0">
              <a:latin typeface="Gill Sans MT" panose="020B0502020104020203" pitchFamily="34" charset="0"/>
            </a:rPr>
            <a:t>en Comité NDICI </a:t>
          </a:r>
          <a:r>
            <a:rPr lang="es-ES" sz="1300" kern="1200" dirty="0" smtClean="0">
              <a:latin typeface="Gill Sans MT" panose="020B0502020104020203" pitchFamily="34" charset="0"/>
            </a:rPr>
            <a:t>por EEMM</a:t>
          </a:r>
          <a:endParaRPr lang="es-ES" sz="1300" kern="1200" dirty="0">
            <a:latin typeface="Gill Sans MT" panose="020B0502020104020203" pitchFamily="34" charset="0"/>
          </a:endParaRPr>
        </a:p>
      </dsp:txBody>
      <dsp:txXfrm>
        <a:off x="4393684" y="339046"/>
        <a:ext cx="978016" cy="1146833"/>
      </dsp:txXfrm>
    </dsp:sp>
    <dsp:sp modelId="{80D7B377-5C8F-4843-8917-DB70806FCA11}">
      <dsp:nvSpPr>
        <dsp:cNvPr id="0" name=""/>
        <dsp:cNvSpPr/>
      </dsp:nvSpPr>
      <dsp:spPr>
        <a:xfrm>
          <a:off x="5506014" y="783643"/>
          <a:ext cx="220240" cy="257639"/>
        </a:xfrm>
        <a:prstGeom prst="rightArrow">
          <a:avLst>
            <a:gd name="adj1" fmla="val 60000"/>
            <a:gd name="adj2" fmla="val 50000"/>
          </a:avLst>
        </a:prstGeom>
        <a:solidFill>
          <a:srgbClr val="FF4F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latin typeface="Gill Sans MT" panose="020B0502020104020203" pitchFamily="34" charset="0"/>
          </a:endParaRPr>
        </a:p>
      </dsp:txBody>
      <dsp:txXfrm>
        <a:off x="5506014" y="835171"/>
        <a:ext cx="154168" cy="154583"/>
      </dsp:txXfrm>
    </dsp:sp>
    <dsp:sp modelId="{21B36F39-9D14-4E53-95B5-9EA57AB5017F}">
      <dsp:nvSpPr>
        <dsp:cNvPr id="0" name=""/>
        <dsp:cNvSpPr/>
      </dsp:nvSpPr>
      <dsp:spPr>
        <a:xfrm>
          <a:off x="5817676" y="308619"/>
          <a:ext cx="1038870" cy="120768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ill Sans MT" panose="020B0502020104020203" pitchFamily="34" charset="0"/>
            </a:rPr>
            <a:t>Preparación Acuerdo de contribución, resoluciones, pliegos…</a:t>
          </a:r>
          <a:endParaRPr lang="es-ES" sz="1300" kern="1200" dirty="0">
            <a:latin typeface="Gill Sans MT" panose="020B0502020104020203" pitchFamily="34" charset="0"/>
          </a:endParaRPr>
        </a:p>
      </dsp:txBody>
      <dsp:txXfrm>
        <a:off x="5848103" y="339046"/>
        <a:ext cx="978016" cy="1146833"/>
      </dsp:txXfrm>
    </dsp:sp>
    <dsp:sp modelId="{1111FBE8-E598-4ADA-AA54-5E6EB48AE328}">
      <dsp:nvSpPr>
        <dsp:cNvPr id="0" name=""/>
        <dsp:cNvSpPr/>
      </dsp:nvSpPr>
      <dsp:spPr>
        <a:xfrm>
          <a:off x="6960434" y="783643"/>
          <a:ext cx="220240" cy="257639"/>
        </a:xfrm>
        <a:prstGeom prst="rightArrow">
          <a:avLst>
            <a:gd name="adj1" fmla="val 60000"/>
            <a:gd name="adj2" fmla="val 50000"/>
          </a:avLst>
        </a:prstGeom>
        <a:solidFill>
          <a:srgbClr val="FF4F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6960434" y="835171"/>
        <a:ext cx="154168" cy="154583"/>
      </dsp:txXfrm>
    </dsp:sp>
    <dsp:sp modelId="{F91FBB0D-F7A8-45CC-9E86-B341ACF87CB8}">
      <dsp:nvSpPr>
        <dsp:cNvPr id="0" name=""/>
        <dsp:cNvSpPr/>
      </dsp:nvSpPr>
      <dsp:spPr>
        <a:xfrm>
          <a:off x="7272095" y="308619"/>
          <a:ext cx="1038870" cy="120768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ill Sans MT" panose="020B0502020104020203" pitchFamily="34" charset="0"/>
            </a:rPr>
            <a:t>Firma acuerdo de contribución</a:t>
          </a:r>
          <a:endParaRPr lang="es-ES" sz="1300" kern="1200" dirty="0">
            <a:latin typeface="Gill Sans MT" panose="020B0502020104020203" pitchFamily="34" charset="0"/>
          </a:endParaRPr>
        </a:p>
      </dsp:txBody>
      <dsp:txXfrm>
        <a:off x="7302522" y="339046"/>
        <a:ext cx="978016" cy="1146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CF80-C7CA-48DE-8610-2C6BE445B457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6110D-FC5C-4844-9B73-B8CB0FB20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110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EE64A-2783-4D3C-8562-07355937AE08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75D5F-DB61-4F33-B379-82EA9EB8B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797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12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5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7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5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i="1"/>
              <a:t>La propuesta del </a:t>
            </a:r>
            <a:r>
              <a:rPr lang="es-ES" b="1" i="1" baseline="0"/>
              <a:t>nuevo Reglamento Financiero (RF):</a:t>
            </a:r>
          </a:p>
          <a:p>
            <a:endParaRPr lang="es-ES" baseline="0"/>
          </a:p>
          <a:p>
            <a:r>
              <a:rPr lang="es-ES" u="sng" baseline="0"/>
              <a:t>*Se mantienen los pilares 1, 2 y 3:</a:t>
            </a:r>
          </a:p>
          <a:p>
            <a:pPr marL="228600" indent="-228600">
              <a:buAutoNum type="arabicPeriod"/>
            </a:pPr>
            <a:r>
              <a:rPr lang="es-ES"/>
              <a:t>Establecer</a:t>
            </a:r>
            <a:r>
              <a:rPr lang="es-ES" baseline="0"/>
              <a:t> y a</a:t>
            </a:r>
            <a:r>
              <a:rPr lang="es-ES"/>
              <a:t>segurar un </a:t>
            </a:r>
            <a:r>
              <a:rPr lang="es-ES" b="1"/>
              <a:t>sistema de control interno efectivo y eficiente </a:t>
            </a:r>
            <a:r>
              <a:rPr lang="es-ES"/>
              <a:t>basado en la mejores</a:t>
            </a:r>
            <a:r>
              <a:rPr lang="es-ES" baseline="0"/>
              <a:t> prácticas internacionales y que permita en particular, prevenir, detectar y corregir fraude e irregularidades.</a:t>
            </a:r>
          </a:p>
          <a:p>
            <a:pPr marL="0" indent="0">
              <a:buNone/>
            </a:pPr>
            <a:r>
              <a:rPr lang="es-ES" baseline="0"/>
              <a:t>2. Usar un sistema de contabilidad que otorgue información precisa, completa y fiable en tiempo y forma.</a:t>
            </a:r>
          </a:p>
          <a:p>
            <a:pPr marL="0" indent="0">
              <a:buNone/>
            </a:pPr>
            <a:r>
              <a:rPr lang="es-ES" baseline="0"/>
              <a:t>3. Estar sujetos a Auditoría Externa Independiente, desarrollada de acuerdo a estándares de auditoría internacionalmente aceptados por un servicio de la organización independiente funcionalmente o persona interesada. </a:t>
            </a:r>
            <a:endParaRPr lang="es-E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Los</a:t>
            </a:r>
            <a:r>
              <a:rPr lang="es-ES" baseline="0"/>
              <a:t> antiguos pilares 5, 6 y 7 se transforman en el 4: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4. Aplicar reglas y procedimientos</a:t>
            </a:r>
            <a:r>
              <a:rPr lang="es-ES" baseline="0"/>
              <a:t> apropiados para otorgar financiación a terceros que incluya procedimientos de revisión, reglas para recuperar fondos indebidamente pagados y reglas para excluir de acceso a financiación (?)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/>
          </a:p>
          <a:p>
            <a:pPr marL="0" indent="0">
              <a:buNone/>
            </a:pPr>
            <a:r>
              <a:rPr lang="es-ES"/>
              <a:t>5. Hacer </a:t>
            </a:r>
            <a:r>
              <a:rPr lang="es-ES" b="1"/>
              <a:t>pública la información </a:t>
            </a:r>
            <a:r>
              <a:rPr lang="es-ES"/>
              <a:t>adecuada a</a:t>
            </a:r>
            <a:r>
              <a:rPr lang="es-ES" baseline="0"/>
              <a:t> sus destinatarios</a:t>
            </a:r>
          </a:p>
          <a:p>
            <a:pPr marL="0" indent="0">
              <a:buNone/>
            </a:pPr>
            <a:r>
              <a:rPr lang="es-ES" baseline="0"/>
              <a:t>6. Asegurar una </a:t>
            </a:r>
            <a:r>
              <a:rPr lang="es-ES" b="1" baseline="0"/>
              <a:t>protección de datos personal </a:t>
            </a:r>
            <a:r>
              <a:rPr lang="es-ES" baseline="0"/>
              <a:t>de acuerdo a la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Directiva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95/46/EC (28) y a la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Regulación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(EC) No 45/2001.</a:t>
            </a:r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957FB-9817-4E64-8DC5-C2AE1E6B8D6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48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i="1"/>
              <a:t>La propuesta del </a:t>
            </a:r>
            <a:r>
              <a:rPr lang="es-ES" b="1" i="1" baseline="0"/>
              <a:t>nuevo Reglamento Financiero (RF):</a:t>
            </a:r>
          </a:p>
          <a:p>
            <a:endParaRPr lang="es-ES" baseline="0"/>
          </a:p>
          <a:p>
            <a:r>
              <a:rPr lang="es-ES" u="sng" baseline="0"/>
              <a:t>*Se mantienen los pilares 1, 2 y 3:</a:t>
            </a:r>
          </a:p>
          <a:p>
            <a:pPr marL="228600" indent="-228600">
              <a:buAutoNum type="arabicPeriod"/>
            </a:pPr>
            <a:r>
              <a:rPr lang="es-ES"/>
              <a:t>Establecer</a:t>
            </a:r>
            <a:r>
              <a:rPr lang="es-ES" baseline="0"/>
              <a:t> y a</a:t>
            </a:r>
            <a:r>
              <a:rPr lang="es-ES"/>
              <a:t>segurar un </a:t>
            </a:r>
            <a:r>
              <a:rPr lang="es-ES" b="1"/>
              <a:t>sistema de control interno efectivo y eficiente </a:t>
            </a:r>
            <a:r>
              <a:rPr lang="es-ES"/>
              <a:t>basado en la mejores</a:t>
            </a:r>
            <a:r>
              <a:rPr lang="es-ES" baseline="0"/>
              <a:t> prácticas internacionales y que permita en particular, prevenir, detectar y corregir fraude e irregularidades.</a:t>
            </a:r>
          </a:p>
          <a:p>
            <a:pPr marL="0" indent="0">
              <a:buNone/>
            </a:pPr>
            <a:r>
              <a:rPr lang="es-ES" baseline="0"/>
              <a:t>2. Usar un sistema de contabilidad que otorgue información precisa, completa y fiable en tiempo y forma.</a:t>
            </a:r>
          </a:p>
          <a:p>
            <a:pPr marL="0" indent="0">
              <a:buNone/>
            </a:pPr>
            <a:r>
              <a:rPr lang="es-ES" baseline="0"/>
              <a:t>3. Estar sujetos a Auditoría Externa Independiente, desarrollada de acuerdo a estándares de auditoría internacionalmente aceptados por un servicio de la organización independiente funcionalmente o persona interesada. </a:t>
            </a:r>
            <a:endParaRPr lang="es-E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Los</a:t>
            </a:r>
            <a:r>
              <a:rPr lang="es-ES" baseline="0"/>
              <a:t> antiguos pilares 5, 6 y 7 se transforman en el 4: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4. Aplicar reglas y procedimientos</a:t>
            </a:r>
            <a:r>
              <a:rPr lang="es-ES" baseline="0"/>
              <a:t> apropiados para otorgar financiación a terceros que incluya procedimientos de revisión, reglas para recuperar fondos indebidamente pagados y reglas para excluir de acceso a financiación (?)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/>
          </a:p>
          <a:p>
            <a:pPr marL="0" indent="0">
              <a:buNone/>
            </a:pPr>
            <a:r>
              <a:rPr lang="es-ES"/>
              <a:t>5. Hacer </a:t>
            </a:r>
            <a:r>
              <a:rPr lang="es-ES" b="1"/>
              <a:t>pública la información </a:t>
            </a:r>
            <a:r>
              <a:rPr lang="es-ES"/>
              <a:t>adecuada a</a:t>
            </a:r>
            <a:r>
              <a:rPr lang="es-ES" baseline="0"/>
              <a:t> sus destinatarios</a:t>
            </a:r>
          </a:p>
          <a:p>
            <a:pPr marL="0" indent="0">
              <a:buNone/>
            </a:pPr>
            <a:r>
              <a:rPr lang="es-ES" baseline="0"/>
              <a:t>6. Asegurar una </a:t>
            </a:r>
            <a:r>
              <a:rPr lang="es-ES" b="1" baseline="0"/>
              <a:t>protección de datos personal </a:t>
            </a:r>
            <a:r>
              <a:rPr lang="es-ES" baseline="0"/>
              <a:t>de acuerdo a la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Directiva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95/46/EC (28) y a la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Regulación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(EC) No 45/2001.</a:t>
            </a:r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957FB-9817-4E64-8DC5-C2AE1E6B8D6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78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0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AC-48BF-41E7-B68A-0BF80A870003}" type="datetime1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50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7B39-063F-4ADE-A242-CBAB5DBFB071}" type="datetime1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78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8B8B-C3B9-4824-87DB-AAD8799E7B08}" type="datetime1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06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8500-B99A-4E56-B5DA-8CB960F30120}" type="datetime1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9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D84-5307-44A2-A5BB-3D25787B81B0}" type="datetime1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3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EE53-05DE-4C3C-87B0-BE9010FD78B5}" type="datetime1">
              <a:rPr lang="es-ES" smtClean="0"/>
              <a:t>07/02/2022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8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1939-8AD2-4EED-86DB-E7CA40A5C0F2}" type="datetime1">
              <a:rPr lang="es-ES" smtClean="0"/>
              <a:t>07/02/2022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3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A892-9F4B-465E-9279-24AAE94EE131}" type="datetime1">
              <a:rPr lang="es-ES" smtClean="0"/>
              <a:t>07/02/2022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6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C95-7C5F-47FD-AA79-E302714D6553}" type="datetime1">
              <a:rPr lang="es-ES" smtClean="0"/>
              <a:t>07/02/2022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67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F1A1-EC40-4437-981F-44F3886DE777}" type="datetime1">
              <a:rPr lang="es-ES" smtClean="0"/>
              <a:t>07/02/2022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6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1E9A-5828-4137-8DDE-114818564C8C}" type="datetime1">
              <a:rPr lang="es-ES" smtClean="0"/>
              <a:t>07/02/2022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05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B845-0D5A-47D8-B6D1-E174DC587EC2}" type="datetime1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PRESENTACIÓN AECID-DCALC / THE SPANISH AGENCY FOR INTERNATIONAL DEVELOPMENT COOPERATION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D3A0F-C1B9-46B2-887C-782F1FE86C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4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921740" y="3068960"/>
            <a:ext cx="7587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La gestión descentralizada de programas europeos</a:t>
            </a:r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06804" y="4653136"/>
            <a:ext cx="5041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600" dirty="0" smtClean="0">
                <a:solidFill>
                  <a:schemeClr val="bg1"/>
                </a:solidFill>
              </a:rPr>
              <a:t>Miguel Gómez-Pavón López,</a:t>
            </a:r>
            <a:endParaRPr lang="es-ES" sz="16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s-ES" sz="1600" i="1" dirty="0">
                <a:solidFill>
                  <a:schemeClr val="bg1"/>
                </a:solidFill>
              </a:rPr>
              <a:t>Coordinador – Sector Privado, UE y Alianzas.</a:t>
            </a:r>
          </a:p>
          <a:p>
            <a:pPr>
              <a:lnSpc>
                <a:spcPts val="1800"/>
              </a:lnSpc>
            </a:pPr>
            <a:r>
              <a:rPr lang="es-ES" sz="1600" i="1" dirty="0">
                <a:solidFill>
                  <a:schemeClr val="bg1"/>
                </a:solidFill>
              </a:rPr>
              <a:t>Dpto. de la Oficina del FONPRODE y Cooperación Financiera</a:t>
            </a:r>
          </a:p>
          <a:p>
            <a:pPr>
              <a:lnSpc>
                <a:spcPts val="1800"/>
              </a:lnSpc>
            </a:pPr>
            <a:endParaRPr lang="es-ES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s-ES" sz="1600" dirty="0" smtClean="0">
                <a:solidFill>
                  <a:schemeClr val="bg1"/>
                </a:solidFill>
              </a:rPr>
              <a:t>10 de febrero de 2022</a:t>
            </a:r>
            <a:endParaRPr lang="es-ES" sz="16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s-ES" sz="1600" dirty="0">
                <a:solidFill>
                  <a:schemeClr val="bg1"/>
                </a:solidFill>
              </a:rPr>
              <a:t>VI Encuentro de empresas licitadoras españolas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8239125" cy="215265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8" descr="C:\Users\becas.dgrafico3\Desktop\logo blanc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1584176" cy="88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ecas.dgrafico2\Desktop\LOGO_BLANC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881540" cy="13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m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22" y="1371777"/>
            <a:ext cx="3687005" cy="6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586186" y="2869796"/>
            <a:ext cx="3441157" cy="1948763"/>
          </a:xfrm>
          <a:prstGeom prst="roundRect">
            <a:avLst>
              <a:gd name="adj" fmla="val 6733"/>
            </a:avLst>
          </a:prstGeom>
          <a:solidFill>
            <a:srgbClr val="F58B90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i="1" u="sng" err="1">
                <a:solidFill>
                  <a:srgbClr val="C22632"/>
                </a:solidFill>
              </a:rPr>
              <a:t>Steering</a:t>
            </a:r>
            <a:r>
              <a:rPr lang="es-ES" sz="1350" b="1" i="1" u="sng">
                <a:solidFill>
                  <a:srgbClr val="C22632"/>
                </a:solidFill>
              </a:rPr>
              <a:t> </a:t>
            </a:r>
            <a:r>
              <a:rPr lang="es-ES" sz="1350" b="1" i="1" u="sng" err="1">
                <a:solidFill>
                  <a:srgbClr val="C22632"/>
                </a:solidFill>
              </a:rPr>
              <a:t>Committee</a:t>
            </a:r>
            <a:endParaRPr lang="es-ES" sz="1350" b="1" i="1" u="sng">
              <a:solidFill>
                <a:srgbClr val="C22632"/>
              </a:solidFill>
            </a:endParaRPr>
          </a:p>
          <a:p>
            <a:pPr algn="ctr"/>
            <a:endParaRPr lang="es-ES" sz="1050" b="1" i="1" u="sng">
              <a:solidFill>
                <a:srgbClr val="C22632"/>
              </a:solidFill>
            </a:endParaRPr>
          </a:p>
          <a:p>
            <a:pPr algn="ctr"/>
            <a:endParaRPr lang="es-ES" sz="1050" b="1" i="1" u="sng">
              <a:solidFill>
                <a:srgbClr val="C22632"/>
              </a:solidFill>
            </a:endParaRPr>
          </a:p>
          <a:p>
            <a:pPr algn="ctr"/>
            <a:endParaRPr lang="es-ES" sz="1050" b="1" i="1" u="sng">
              <a:solidFill>
                <a:srgbClr val="C22632"/>
              </a:solidFill>
            </a:endParaRPr>
          </a:p>
          <a:p>
            <a:pPr algn="ctr"/>
            <a:endParaRPr lang="es-ES" sz="900">
              <a:solidFill>
                <a:srgbClr val="C22632"/>
              </a:solidFill>
            </a:endParaRPr>
          </a:p>
          <a:p>
            <a:pPr algn="ctr"/>
            <a:endParaRPr lang="es-ES" sz="900">
              <a:solidFill>
                <a:srgbClr val="C22632"/>
              </a:solidFill>
            </a:endParaRPr>
          </a:p>
          <a:p>
            <a:pPr algn="ctr"/>
            <a:endParaRPr lang="es-ES" sz="900">
              <a:solidFill>
                <a:srgbClr val="C22632"/>
              </a:solidFill>
            </a:endParaRPr>
          </a:p>
          <a:p>
            <a:pPr algn="ctr"/>
            <a:endParaRPr lang="es-ES" sz="900">
              <a:solidFill>
                <a:srgbClr val="C22632"/>
              </a:solidFill>
            </a:endParaRPr>
          </a:p>
          <a:p>
            <a:pPr algn="ctr"/>
            <a:endParaRPr lang="es-ES" sz="900">
              <a:solidFill>
                <a:srgbClr val="C22632"/>
              </a:solidFill>
            </a:endParaRPr>
          </a:p>
          <a:p>
            <a:pPr algn="ctr"/>
            <a:endParaRPr lang="es-ES" sz="900">
              <a:solidFill>
                <a:srgbClr val="C22632"/>
              </a:solidFill>
            </a:endParaRPr>
          </a:p>
          <a:p>
            <a:pPr algn="ctr"/>
            <a:endParaRPr lang="es-ES" sz="900">
              <a:solidFill>
                <a:srgbClr val="C22632"/>
              </a:solidFill>
            </a:endParaRPr>
          </a:p>
          <a:p>
            <a:pPr algn="ctr"/>
            <a:endParaRPr lang="es-ES" sz="900">
              <a:solidFill>
                <a:srgbClr val="C22632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4397960" y="3024278"/>
            <a:ext cx="2282482" cy="1549368"/>
          </a:xfrm>
          <a:prstGeom prst="roundRect">
            <a:avLst>
              <a:gd name="adj" fmla="val 6744"/>
            </a:avLst>
          </a:prstGeom>
          <a:solidFill>
            <a:srgbClr val="F58B90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2" spcCol="72000" rtlCol="0" anchor="ctr"/>
          <a:lstStyle/>
          <a:p>
            <a:pPr marL="130969" indent="-130969">
              <a:buFont typeface="Arial"/>
              <a:buChar char="•"/>
            </a:pPr>
            <a:r>
              <a:rPr lang="es-ES" sz="1350" dirty="0">
                <a:solidFill>
                  <a:srgbClr val="C22632"/>
                </a:solidFill>
              </a:rPr>
              <a:t>ADA</a:t>
            </a:r>
            <a:endParaRPr lang="es-ES" sz="1350" dirty="0">
              <a:solidFill>
                <a:srgbClr val="C22632"/>
              </a:solidFill>
            </a:endParaRPr>
          </a:p>
          <a:p>
            <a:pPr marL="130969" indent="-130969">
              <a:buFont typeface="Arial"/>
              <a:buChar char="•"/>
            </a:pPr>
            <a:r>
              <a:rPr lang="es-ES" sz="1350" dirty="0" err="1">
                <a:solidFill>
                  <a:srgbClr val="C22632"/>
                </a:solidFill>
              </a:rPr>
              <a:t>AFD</a:t>
            </a:r>
            <a:endParaRPr lang="es-ES" sz="1350" dirty="0">
              <a:solidFill>
                <a:srgbClr val="C22632"/>
              </a:solidFill>
            </a:endParaRPr>
          </a:p>
          <a:p>
            <a:pPr marL="130969" indent="-130969">
              <a:buFont typeface="Arial"/>
              <a:buChar char="•"/>
            </a:pPr>
            <a:r>
              <a:rPr lang="es-ES" sz="1350" dirty="0" err="1">
                <a:solidFill>
                  <a:srgbClr val="C22632"/>
                </a:solidFill>
              </a:rPr>
              <a:t>AICS</a:t>
            </a:r>
            <a:endParaRPr lang="es-ES" sz="1350" dirty="0">
              <a:solidFill>
                <a:srgbClr val="C22632"/>
              </a:solidFill>
            </a:endParaRPr>
          </a:p>
          <a:p>
            <a:pPr marL="130969" indent="-130969">
              <a:buFont typeface="Arial"/>
              <a:buChar char="•"/>
            </a:pPr>
            <a:r>
              <a:rPr lang="es-ES" sz="1350" dirty="0" err="1">
                <a:solidFill>
                  <a:srgbClr val="C22632"/>
                </a:solidFill>
              </a:rPr>
              <a:t>CAMOES</a:t>
            </a:r>
            <a:endParaRPr lang="es-ES" sz="1350" dirty="0">
              <a:solidFill>
                <a:srgbClr val="C22632"/>
              </a:solidFill>
            </a:endParaRPr>
          </a:p>
          <a:p>
            <a:pPr marL="130969" indent="-130969">
              <a:buFont typeface="Arial"/>
              <a:buChar char="•"/>
            </a:pPr>
            <a:r>
              <a:rPr lang="es-ES" sz="1350" dirty="0" err="1">
                <a:solidFill>
                  <a:srgbClr val="C22632"/>
                </a:solidFill>
              </a:rPr>
              <a:t>CPMA</a:t>
            </a:r>
            <a:endParaRPr lang="es-ES" sz="1350" dirty="0">
              <a:solidFill>
                <a:srgbClr val="C22632"/>
              </a:solidFill>
            </a:endParaRPr>
          </a:p>
          <a:p>
            <a:pPr marL="130969" indent="-130969">
              <a:buFont typeface="Arial"/>
              <a:buChar char="•"/>
            </a:pPr>
            <a:r>
              <a:rPr lang="es-ES" sz="1350" dirty="0" err="1">
                <a:solidFill>
                  <a:srgbClr val="C22632"/>
                </a:solidFill>
              </a:rPr>
              <a:t>CzechAid</a:t>
            </a:r>
            <a:endParaRPr lang="es-ES" sz="1350" dirty="0">
              <a:solidFill>
                <a:srgbClr val="C22632"/>
              </a:solidFill>
            </a:endParaRPr>
          </a:p>
          <a:p>
            <a:pPr marL="130969" indent="-130969">
              <a:buFont typeface="Arial"/>
              <a:buChar char="•"/>
            </a:pPr>
            <a:r>
              <a:rPr lang="es-ES" sz="1350" dirty="0">
                <a:solidFill>
                  <a:srgbClr val="C22632"/>
                </a:solidFill>
              </a:rPr>
              <a:t>FIIAPP</a:t>
            </a:r>
            <a:endParaRPr lang="es-ES" sz="1350" dirty="0">
              <a:solidFill>
                <a:srgbClr val="C22632"/>
              </a:solidFill>
            </a:endParaRPr>
          </a:p>
          <a:p>
            <a:pPr marL="130969" indent="-130969">
              <a:buFont typeface="Arial"/>
              <a:buChar char="•"/>
            </a:pPr>
            <a:r>
              <a:rPr lang="es-ES" sz="1350" dirty="0" err="1">
                <a:solidFill>
                  <a:srgbClr val="C22632"/>
                </a:solidFill>
              </a:rPr>
              <a:t>LuxDev</a:t>
            </a:r>
            <a:endParaRPr lang="es-ES" sz="1350" dirty="0">
              <a:solidFill>
                <a:srgbClr val="C22632"/>
              </a:solidFill>
            </a:endParaRPr>
          </a:p>
          <a:p>
            <a:pPr marL="130969" indent="-130969">
              <a:buFont typeface="Arial"/>
              <a:buChar char="•"/>
            </a:pPr>
            <a:r>
              <a:rPr lang="es-ES" sz="1350" b="1" dirty="0" err="1">
                <a:solidFill>
                  <a:srgbClr val="C22632"/>
                </a:solidFill>
              </a:rPr>
              <a:t>RoAid</a:t>
            </a:r>
            <a:endParaRPr lang="es-ES" sz="1350" b="1" dirty="0">
              <a:solidFill>
                <a:srgbClr val="C22632"/>
              </a:solidFill>
            </a:endParaRPr>
          </a:p>
          <a:p>
            <a:pPr marL="130969" indent="-130969">
              <a:buFont typeface="Arial"/>
              <a:buChar char="•"/>
            </a:pPr>
            <a:r>
              <a:rPr lang="es-ES" sz="1350" dirty="0" err="1">
                <a:solidFill>
                  <a:srgbClr val="C22632"/>
                </a:solidFill>
              </a:rPr>
              <a:t>Slovakaid</a:t>
            </a:r>
            <a:endParaRPr lang="es-ES" sz="1350" dirty="0">
              <a:solidFill>
                <a:srgbClr val="C22632"/>
              </a:solidFill>
            </a:endParaRPr>
          </a:p>
          <a:p>
            <a:pPr marL="130969" indent="-130969">
              <a:buFont typeface="Arial"/>
              <a:buChar char="•"/>
            </a:pPr>
            <a:r>
              <a:rPr lang="es-ES" sz="1350" dirty="0" err="1">
                <a:solidFill>
                  <a:srgbClr val="C22632"/>
                </a:solidFill>
              </a:rPr>
              <a:t>SNV</a:t>
            </a:r>
            <a:endParaRPr lang="es-ES" sz="1500" dirty="0">
              <a:solidFill>
                <a:srgbClr val="C22632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762937" y="3258533"/>
            <a:ext cx="1471599" cy="1379156"/>
          </a:xfrm>
          <a:prstGeom prst="roundRect">
            <a:avLst>
              <a:gd name="adj" fmla="val 4573"/>
            </a:avLst>
          </a:prstGeom>
          <a:solidFill>
            <a:srgbClr val="C22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i="1" u="sng" dirty="0"/>
              <a:t>Troika</a:t>
            </a:r>
          </a:p>
          <a:p>
            <a:pPr algn="ctr"/>
            <a:endParaRPr lang="es-ES" sz="750" b="1" i="1" u="sng" dirty="0"/>
          </a:p>
          <a:p>
            <a:pPr algn="ctr"/>
            <a:r>
              <a:rPr lang="es-ES" sz="1500" dirty="0" err="1"/>
              <a:t>Expertise</a:t>
            </a:r>
            <a:r>
              <a:rPr lang="es-ES" sz="1500" dirty="0"/>
              <a:t> France</a:t>
            </a:r>
            <a:endParaRPr lang="es-ES" sz="1050" dirty="0"/>
          </a:p>
          <a:p>
            <a:pPr algn="ctr"/>
            <a:r>
              <a:rPr lang="es-ES" sz="1500" b="1" dirty="0"/>
              <a:t>AECID</a:t>
            </a:r>
          </a:p>
          <a:p>
            <a:pPr algn="ctr"/>
            <a:r>
              <a:rPr lang="es-ES" sz="1500" dirty="0" err="1"/>
              <a:t>Enabel</a:t>
            </a:r>
            <a:endParaRPr lang="es-ES" sz="1500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2397616" y="3258533"/>
            <a:ext cx="1397278" cy="1379156"/>
          </a:xfrm>
          <a:prstGeom prst="roundRect">
            <a:avLst>
              <a:gd name="adj" fmla="val 4573"/>
            </a:avLst>
          </a:prstGeom>
          <a:solidFill>
            <a:srgbClr val="C22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/>
              <a:t>SIDA</a:t>
            </a:r>
          </a:p>
          <a:p>
            <a:pPr algn="ctr"/>
            <a:r>
              <a:rPr lang="es-ES" sz="1500" dirty="0"/>
              <a:t>British Council</a:t>
            </a:r>
          </a:p>
          <a:p>
            <a:pPr algn="ctr"/>
            <a:r>
              <a:rPr lang="es-ES" sz="1500" dirty="0"/>
              <a:t>GIZ</a:t>
            </a:r>
          </a:p>
          <a:p>
            <a:pPr algn="ctr"/>
            <a:endParaRPr lang="es-ES" sz="600" dirty="0"/>
          </a:p>
          <a:p>
            <a:pPr algn="ctr"/>
            <a:r>
              <a:rPr lang="es-ES" sz="900" dirty="0"/>
              <a:t>Observador: </a:t>
            </a:r>
            <a:r>
              <a:rPr lang="es-ES" sz="1500" dirty="0" smtClean="0"/>
              <a:t>INTPA</a:t>
            </a:r>
            <a:endParaRPr lang="es-ES" sz="1500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7051059" y="3522494"/>
            <a:ext cx="1175165" cy="643367"/>
          </a:xfrm>
          <a:prstGeom prst="roundRect">
            <a:avLst>
              <a:gd name="adj" fmla="val 6744"/>
            </a:avLst>
          </a:prstGeom>
          <a:solidFill>
            <a:srgbClr val="F58B90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spcCol="72000" rtlCol="0" anchor="ctr"/>
          <a:lstStyle/>
          <a:p>
            <a:r>
              <a:rPr lang="es-ES" sz="1350" u="sng">
                <a:solidFill>
                  <a:srgbClr val="C22632"/>
                </a:solidFill>
              </a:rPr>
              <a:t>Asociados:</a:t>
            </a:r>
            <a:endParaRPr lang="es-ES" sz="1350">
              <a:solidFill>
                <a:srgbClr val="C22632"/>
              </a:solidFill>
            </a:endParaRPr>
          </a:p>
          <a:p>
            <a:r>
              <a:rPr lang="es-ES" sz="1350">
                <a:solidFill>
                  <a:srgbClr val="C22632"/>
                </a:solidFill>
              </a:rPr>
              <a:t>DANIDA</a:t>
            </a:r>
          </a:p>
          <a:p>
            <a:r>
              <a:rPr lang="es-ES" sz="1350">
                <a:solidFill>
                  <a:srgbClr val="C22632"/>
                </a:solidFill>
              </a:rPr>
              <a:t>DFID</a:t>
            </a:r>
            <a:endParaRPr lang="es-ES" sz="1350" i="1">
              <a:solidFill>
                <a:srgbClr val="C22632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 rot="20819966">
            <a:off x="6095367" y="1141176"/>
            <a:ext cx="1911386" cy="1600618"/>
          </a:xfrm>
          <a:prstGeom prst="ellipse">
            <a:avLst/>
          </a:prstGeom>
          <a:solidFill>
            <a:srgbClr val="FF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i="1" dirty="0">
                <a:latin typeface="Gill Sans MT" panose="020B0502020104020203" pitchFamily="34" charset="0"/>
              </a:rPr>
              <a:t>19 </a:t>
            </a:r>
            <a:r>
              <a:rPr lang="es-ES" sz="1350" b="1" i="1" dirty="0">
                <a:latin typeface="Gill Sans MT" panose="020B0502020104020203" pitchFamily="34" charset="0"/>
              </a:rPr>
              <a:t>agencias de </a:t>
            </a:r>
          </a:p>
          <a:p>
            <a:pPr algn="ctr"/>
            <a:r>
              <a:rPr lang="es-ES" sz="1350" b="1" i="1" dirty="0">
                <a:latin typeface="Gill Sans MT" panose="020B0502020104020203" pitchFamily="34" charset="0"/>
              </a:rPr>
              <a:t>16 </a:t>
            </a:r>
            <a:r>
              <a:rPr lang="es-ES" sz="1350" b="1" i="1" dirty="0">
                <a:latin typeface="Gill Sans MT" panose="020B0502020104020203" pitchFamily="34" charset="0"/>
              </a:rPr>
              <a:t>EEMM + </a:t>
            </a:r>
            <a:r>
              <a:rPr lang="es-ES" sz="1350" b="1" i="1" dirty="0" smtClean="0">
                <a:latin typeface="Gill Sans MT" panose="020B0502020104020203" pitchFamily="34" charset="0"/>
              </a:rPr>
              <a:t>INTPA</a:t>
            </a:r>
            <a:endParaRPr lang="es-ES" sz="1350" b="1" i="1" dirty="0">
              <a:latin typeface="Gill Sans MT" panose="020B0502020104020203" pitchFamily="34" charset="0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1" y="5618839"/>
            <a:ext cx="648071" cy="2482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Elipse 1"/>
          <p:cNvSpPr/>
          <p:nvPr/>
        </p:nvSpPr>
        <p:spPr>
          <a:xfrm>
            <a:off x="6921669" y="4671234"/>
            <a:ext cx="1538763" cy="1061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b="1" dirty="0"/>
              <a:t>FFPA</a:t>
            </a:r>
          </a:p>
          <a:p>
            <a:pPr algn="ctr"/>
            <a:r>
              <a:rPr lang="es-ES" sz="1200" b="1" dirty="0"/>
              <a:t>20-may-2019</a:t>
            </a:r>
            <a:endParaRPr lang="es-ES" sz="1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83568" y="2606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22632"/>
                </a:solidFill>
                <a:latin typeface="Gill Sans MT" panose="020B0502020104020203" pitchFamily="34" charset="0"/>
                <a:ea typeface="+mj-ea"/>
                <a:cs typeface="+mj-cs"/>
              </a:rPr>
              <a:t>Redes Europeas de </a:t>
            </a:r>
            <a:r>
              <a:rPr lang="es-ES" sz="2400" b="1" dirty="0" smtClean="0">
                <a:solidFill>
                  <a:srgbClr val="C22632"/>
                </a:solidFill>
                <a:latin typeface="Gill Sans MT" panose="020B0502020104020203" pitchFamily="34" charset="0"/>
                <a:ea typeface="+mj-ea"/>
                <a:cs typeface="+mj-cs"/>
              </a:rPr>
              <a:t>Colaboración (I)</a:t>
            </a:r>
            <a:endParaRPr lang="es-ES" sz="2400" b="1" dirty="0">
              <a:solidFill>
                <a:srgbClr val="C22632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07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11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83568" y="2606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22632"/>
                </a:solidFill>
                <a:latin typeface="Gill Sans MT" panose="020B0502020104020203" pitchFamily="34" charset="0"/>
                <a:ea typeface="+mj-ea"/>
                <a:cs typeface="+mj-cs"/>
              </a:rPr>
              <a:t>Redes Europeas de </a:t>
            </a:r>
            <a:r>
              <a:rPr lang="es-ES" sz="2400" b="1" dirty="0" smtClean="0">
                <a:solidFill>
                  <a:srgbClr val="C22632"/>
                </a:solidFill>
                <a:latin typeface="Gill Sans MT" panose="020B0502020104020203" pitchFamily="34" charset="0"/>
                <a:ea typeface="+mj-ea"/>
                <a:cs typeface="+mj-cs"/>
              </a:rPr>
              <a:t>Colaboración (II)</a:t>
            </a:r>
            <a:endParaRPr lang="es-ES" sz="2400" b="1" dirty="0">
              <a:solidFill>
                <a:srgbClr val="C22632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700809"/>
            <a:ext cx="2376264" cy="13657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958" y="686328"/>
            <a:ext cx="5204458" cy="33607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098316"/>
            <a:ext cx="5184576" cy="17374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66" y="4096404"/>
            <a:ext cx="3061890" cy="17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2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12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83568" y="2606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22632"/>
                </a:solidFill>
                <a:latin typeface="Gill Sans MT" panose="020B0502020104020203" pitchFamily="34" charset="0"/>
                <a:ea typeface="+mj-ea"/>
                <a:cs typeface="+mj-cs"/>
              </a:rPr>
              <a:t>Redes Europeas de </a:t>
            </a:r>
            <a:r>
              <a:rPr lang="es-ES" sz="2400" b="1" dirty="0" smtClean="0">
                <a:solidFill>
                  <a:srgbClr val="C22632"/>
                </a:solidFill>
                <a:latin typeface="Gill Sans MT" panose="020B0502020104020203" pitchFamily="34" charset="0"/>
                <a:ea typeface="+mj-ea"/>
                <a:cs typeface="+mj-cs"/>
              </a:rPr>
              <a:t>Colaboración (III)</a:t>
            </a:r>
            <a:endParaRPr lang="es-ES" sz="2400" b="1" dirty="0">
              <a:solidFill>
                <a:srgbClr val="C22632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3568" y="14127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22632"/>
                </a:solidFill>
              </a:rPr>
              <a:t>THE ENHANCED PARTNERSHIP</a:t>
            </a:r>
            <a:endParaRPr lang="es-ES" dirty="0">
              <a:solidFill>
                <a:srgbClr val="C2263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2472571"/>
            <a:ext cx="1874619" cy="10284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500883"/>
            <a:ext cx="2543175" cy="10001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249" y="4193067"/>
            <a:ext cx="1818985" cy="10081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50" y="4219783"/>
            <a:ext cx="1638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2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2" b="3355"/>
          <a:stretch/>
        </p:blipFill>
        <p:spPr>
          <a:xfrm>
            <a:off x="0" y="857250"/>
            <a:ext cx="9144000" cy="516937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7252" y="857251"/>
            <a:ext cx="4234748" cy="994172"/>
          </a:xfrm>
        </p:spPr>
        <p:txBody>
          <a:bodyPr>
            <a:normAutofit/>
          </a:bodyPr>
          <a:lstStyle/>
          <a:p>
            <a:pPr algn="ctr"/>
            <a:r>
              <a:rPr lang="es-ES" sz="2700" b="1" dirty="0">
                <a:solidFill>
                  <a:srgbClr val="C00000"/>
                </a:solidFill>
                <a:latin typeface="Gill Sans MT" panose="020B0502020104020203" pitchFamily="34" charset="0"/>
              </a:rPr>
              <a:t>CICLO DE PROYECTO </a:t>
            </a:r>
            <a:endParaRPr lang="es-ES" sz="27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1" y="5618839"/>
            <a:ext cx="648071" cy="248288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5" name="Diagrama 14"/>
          <p:cNvGraphicFramePr/>
          <p:nvPr>
            <p:extLst/>
          </p:nvPr>
        </p:nvGraphicFramePr>
        <p:xfrm>
          <a:off x="435085" y="1910204"/>
          <a:ext cx="8310966" cy="182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453079" y="1689893"/>
            <a:ext cx="540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Gill Sans MT" panose="020B0502020104020203" pitchFamily="34" charset="0"/>
              </a:rPr>
              <a:t>Aprobación de documentos de acción por la UE 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53079" y="3620737"/>
            <a:ext cx="540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Gill Sans MT" panose="020B0502020104020203" pitchFamily="34" charset="0"/>
              </a:rPr>
              <a:t>Aprobación de </a:t>
            </a:r>
            <a:r>
              <a:rPr lang="es-ES" b="1" dirty="0">
                <a:solidFill>
                  <a:srgbClr val="C00000"/>
                </a:solidFill>
                <a:latin typeface="Gill Sans MT" panose="020B0502020104020203" pitchFamily="34" charset="0"/>
              </a:rPr>
              <a:t>operaciones por la AECID</a:t>
            </a:r>
            <a:endParaRPr lang="es-ES" dirty="0"/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784286809"/>
              </p:ext>
            </p:extLst>
          </p:nvPr>
        </p:nvGraphicFramePr>
        <p:xfrm>
          <a:off x="453079" y="3687994"/>
          <a:ext cx="8310966" cy="182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4" name="Flecha abajo 23"/>
          <p:cNvSpPr/>
          <p:nvPr/>
        </p:nvSpPr>
        <p:spPr>
          <a:xfrm rot="4026037">
            <a:off x="6690766" y="2511965"/>
            <a:ext cx="368375" cy="219435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15895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0" grpId="0"/>
      <p:bldP spid="21" grpId="0"/>
      <p:bldGraphic spid="22" grpId="0">
        <p:bldAsOne/>
      </p:bldGraphic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77594"/>
            <a:ext cx="4234748" cy="994172"/>
          </a:xfrm>
        </p:spPr>
        <p:txBody>
          <a:bodyPr>
            <a:normAutofit/>
          </a:bodyPr>
          <a:lstStyle/>
          <a:p>
            <a:pPr algn="ctr"/>
            <a:r>
              <a:rPr lang="es-ES" sz="2700" b="1" dirty="0">
                <a:solidFill>
                  <a:srgbClr val="C00000"/>
                </a:solidFill>
                <a:latin typeface="Gill Sans MT" panose="020B0502020104020203" pitchFamily="34" charset="0"/>
              </a:rPr>
              <a:t>CICLO DE PROYECTO </a:t>
            </a:r>
            <a:endParaRPr lang="es-ES" sz="27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1" y="5618839"/>
            <a:ext cx="648071" cy="2482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CuadroTexto 19"/>
          <p:cNvSpPr txBox="1"/>
          <p:nvPr/>
        </p:nvSpPr>
        <p:spPr>
          <a:xfrm>
            <a:off x="1835696" y="1159668"/>
            <a:ext cx="602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Gill Sans MT" panose="020B0502020104020203" pitchFamily="34" charset="0"/>
              </a:rPr>
              <a:t>Flujo de los fondos en las operaciones de la AECID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698" y="2112264"/>
            <a:ext cx="6152212" cy="37049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0" y="2238295"/>
            <a:ext cx="2338829" cy="33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ES" sz="2700" b="1" dirty="0">
                <a:solidFill>
                  <a:srgbClr val="C00000"/>
                </a:solidFill>
                <a:latin typeface="Gill Sans MT" panose="020B0502020104020203" pitchFamily="34" charset="0"/>
              </a:rPr>
              <a:t>HISTÓRICO </a:t>
            </a:r>
            <a:endParaRPr lang="es-ES" sz="27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1" y="5618839"/>
            <a:ext cx="648071" cy="2482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Pentágono 2"/>
          <p:cNvSpPr/>
          <p:nvPr/>
        </p:nvSpPr>
        <p:spPr>
          <a:xfrm>
            <a:off x="90013" y="2332341"/>
            <a:ext cx="1727472" cy="1381991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/>
              <a:t>2010</a:t>
            </a:r>
          </a:p>
          <a:p>
            <a:pPr algn="ctr"/>
            <a:r>
              <a:rPr lang="es-ES" sz="1350" dirty="0"/>
              <a:t>1ª operación firmada</a:t>
            </a:r>
            <a:endParaRPr lang="es-ES" sz="1350" dirty="0"/>
          </a:p>
        </p:txBody>
      </p:sp>
      <p:sp>
        <p:nvSpPr>
          <p:cNvPr id="5" name="Cheurón 4"/>
          <p:cNvSpPr/>
          <p:nvPr/>
        </p:nvSpPr>
        <p:spPr>
          <a:xfrm>
            <a:off x="1311874" y="2332341"/>
            <a:ext cx="2514602" cy="1381991"/>
          </a:xfrm>
          <a:prstGeom prst="chevron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2011</a:t>
            </a:r>
            <a:r>
              <a:rPr lang="es-ES" sz="1350" dirty="0">
                <a:solidFill>
                  <a:schemeClr val="bg1"/>
                </a:solidFill>
              </a:rPr>
              <a:t> Acreditación 6 pilares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7" name="Cheurón 6"/>
          <p:cNvSpPr/>
          <p:nvPr/>
        </p:nvSpPr>
        <p:spPr>
          <a:xfrm>
            <a:off x="3306930" y="2332341"/>
            <a:ext cx="2036620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2014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FF </a:t>
            </a:r>
            <a:r>
              <a:rPr lang="es-ES" sz="1350" dirty="0" err="1">
                <a:solidFill>
                  <a:schemeClr val="bg1"/>
                </a:solidFill>
              </a:rPr>
              <a:t>Madad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8" name="Cheurón 7"/>
          <p:cNvSpPr/>
          <p:nvPr/>
        </p:nvSpPr>
        <p:spPr>
          <a:xfrm>
            <a:off x="4864844" y="2332341"/>
            <a:ext cx="2036620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2015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FF África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9" name="Cheurón 8"/>
          <p:cNvSpPr/>
          <p:nvPr/>
        </p:nvSpPr>
        <p:spPr>
          <a:xfrm>
            <a:off x="1712209" y="3974314"/>
            <a:ext cx="2157326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2018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52 acuerdos 335M€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11" name="Cheurón 10"/>
          <p:cNvSpPr/>
          <p:nvPr/>
        </p:nvSpPr>
        <p:spPr>
          <a:xfrm>
            <a:off x="90013" y="3976865"/>
            <a:ext cx="2157326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2018</a:t>
            </a: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Nuevo RF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00449" y="4132320"/>
            <a:ext cx="1374356" cy="1092994"/>
          </a:xfrm>
          <a:prstGeom prst="ellipse">
            <a:avLst/>
          </a:prstGeom>
          <a:noFill/>
          <a:ln w="76200">
            <a:solidFill>
              <a:srgbClr val="FF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2" name="Cheurón 11"/>
          <p:cNvSpPr/>
          <p:nvPr/>
        </p:nvSpPr>
        <p:spPr>
          <a:xfrm>
            <a:off x="3334405" y="3981877"/>
            <a:ext cx="2157326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2019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Cartera de 100M€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13" name="Cheurón 12"/>
          <p:cNvSpPr/>
          <p:nvPr/>
        </p:nvSpPr>
        <p:spPr>
          <a:xfrm>
            <a:off x="4956601" y="3987822"/>
            <a:ext cx="2157326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2019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FFPA </a:t>
            </a: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+ </a:t>
            </a: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CA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14" name="Cheurón 13"/>
          <p:cNvSpPr/>
          <p:nvPr/>
        </p:nvSpPr>
        <p:spPr>
          <a:xfrm>
            <a:off x="6578797" y="3981877"/>
            <a:ext cx="2381941" cy="1381991"/>
          </a:xfrm>
          <a:prstGeom prst="chevron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2020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Re-acreditación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6381917" y="2332341"/>
            <a:ext cx="2514602" cy="1381991"/>
          </a:xfrm>
          <a:prstGeom prst="chevron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2016</a:t>
            </a:r>
            <a:r>
              <a:rPr lang="es-ES" sz="135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Pilar financiero</a:t>
            </a:r>
            <a:endParaRPr lang="es-E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6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7667" y="44882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ES" sz="2700" b="1" dirty="0">
                <a:solidFill>
                  <a:srgbClr val="C22632"/>
                </a:solidFill>
                <a:latin typeface="Gill Sans MT" panose="020B0502020104020203" pitchFamily="34" charset="0"/>
              </a:rPr>
              <a:t>NUEVO REGLAMENTO FINANCIERO</a:t>
            </a:r>
            <a:br>
              <a:rPr lang="es-ES" sz="2700" b="1" dirty="0">
                <a:solidFill>
                  <a:srgbClr val="C22632"/>
                </a:solidFill>
                <a:latin typeface="Gill Sans MT" panose="020B0502020104020203" pitchFamily="34" charset="0"/>
              </a:rPr>
            </a:br>
            <a:r>
              <a:rPr lang="en-GB" sz="2700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FR 2018/1046</a:t>
            </a:r>
            <a:endParaRPr lang="es-ES" sz="2700" b="1" dirty="0">
              <a:solidFill>
                <a:srgbClr val="C22632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1" y="5618839"/>
            <a:ext cx="648071" cy="2482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17A2D4-9B53-40B8-AD4C-36C944515E9F}"/>
              </a:ext>
            </a:extLst>
          </p:cNvPr>
          <p:cNvSpPr/>
          <p:nvPr/>
        </p:nvSpPr>
        <p:spPr>
          <a:xfrm>
            <a:off x="6967812" y="3877248"/>
            <a:ext cx="1385056" cy="53091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6 Rectángulo">
            <a:extLst>
              <a:ext uri="{FF2B5EF4-FFF2-40B4-BE49-F238E27FC236}">
                <a16:creationId xmlns:a16="http://schemas.microsoft.com/office/drawing/2014/main" id="{02AEA75A-12AA-42F4-B666-102A288A9776}"/>
              </a:ext>
            </a:extLst>
          </p:cNvPr>
          <p:cNvSpPr/>
          <p:nvPr/>
        </p:nvSpPr>
        <p:spPr>
          <a:xfrm>
            <a:off x="7041237" y="3941494"/>
            <a:ext cx="1132154" cy="4154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05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Standard Grant </a:t>
            </a:r>
            <a:r>
              <a:rPr lang="es-ES" sz="1050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Contract</a:t>
            </a:r>
            <a:endParaRPr lang="en-GB" sz="105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CB47895-546D-4004-BB87-C2C4E98CB8E9}"/>
              </a:ext>
            </a:extLst>
          </p:cNvPr>
          <p:cNvSpPr/>
          <p:nvPr/>
        </p:nvSpPr>
        <p:spPr>
          <a:xfrm>
            <a:off x="7758113" y="3589735"/>
            <a:ext cx="1062359" cy="3943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excepción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9C3D8D06-2005-465F-B8DA-EBF2E9B77168}"/>
              </a:ext>
            </a:extLst>
          </p:cNvPr>
          <p:cNvSpPr/>
          <p:nvPr/>
        </p:nvSpPr>
        <p:spPr>
          <a:xfrm>
            <a:off x="5475350" y="3877248"/>
            <a:ext cx="1414596" cy="5539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050" b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Contribution </a:t>
            </a:r>
          </a:p>
          <a:p>
            <a:pPr algn="ctr"/>
            <a:r>
              <a:rPr lang="es-ES" sz="1050" b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Agreement </a:t>
            </a:r>
          </a:p>
          <a:p>
            <a:pPr algn="ctr"/>
            <a:r>
              <a:rPr lang="es-ES" sz="900" b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(</a:t>
            </a:r>
            <a:r>
              <a:rPr lang="es-ES" sz="900" b="1">
                <a:solidFill>
                  <a:srgbClr val="FFC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gestión directa</a:t>
            </a:r>
            <a:r>
              <a:rPr lang="es-ES" sz="900" b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)</a:t>
            </a:r>
            <a:endParaRPr lang="en-GB" sz="900" b="1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id="{CF857298-8AA6-4DBB-BD9F-03BE58E56DB4}"/>
              </a:ext>
            </a:extLst>
          </p:cNvPr>
          <p:cNvSpPr/>
          <p:nvPr/>
        </p:nvSpPr>
        <p:spPr>
          <a:xfrm>
            <a:off x="3880638" y="4475004"/>
            <a:ext cx="1560758" cy="346249"/>
          </a:xfrm>
          <a:prstGeom prst="rect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825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Entidad elegida fuera de una “</a:t>
            </a:r>
            <a:r>
              <a:rPr lang="es-ES" sz="825" dirty="0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call</a:t>
            </a:r>
            <a:r>
              <a:rPr lang="es-ES" sz="825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s-ES" sz="825" dirty="0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for</a:t>
            </a:r>
            <a:r>
              <a:rPr lang="es-ES" sz="825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s-ES" sz="825" dirty="0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proposal</a:t>
            </a:r>
            <a:r>
              <a:rPr lang="es-ES" sz="825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D7DB3281-CC0C-4C3F-A6C7-F2FA6BD48752}"/>
              </a:ext>
            </a:extLst>
          </p:cNvPr>
          <p:cNvSpPr/>
          <p:nvPr/>
        </p:nvSpPr>
        <p:spPr>
          <a:xfrm>
            <a:off x="5495081" y="4480008"/>
            <a:ext cx="1394866" cy="473206"/>
          </a:xfrm>
          <a:prstGeom prst="rect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825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Entidad elegida tras </a:t>
            </a:r>
            <a:r>
              <a:rPr lang="es-ES" sz="825" dirty="0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call</a:t>
            </a:r>
            <a:r>
              <a:rPr lang="es-ES" sz="825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s-ES" sz="825" dirty="0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for</a:t>
            </a:r>
            <a:r>
              <a:rPr lang="es-ES" sz="825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s-ES" sz="825" dirty="0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proposal</a:t>
            </a:r>
            <a:r>
              <a:rPr lang="es-ES" sz="825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gestionada por la CE</a:t>
            </a: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7F3A8547-9984-4488-BF87-18B5E4B70052}"/>
              </a:ext>
            </a:extLst>
          </p:cNvPr>
          <p:cNvSpPr/>
          <p:nvPr/>
        </p:nvSpPr>
        <p:spPr>
          <a:xfrm>
            <a:off x="6958002" y="4472472"/>
            <a:ext cx="1394866" cy="473206"/>
          </a:xfrm>
          <a:prstGeom prst="rect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825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La entidad acreditada es </a:t>
            </a:r>
            <a:r>
              <a:rPr lang="es-ES" sz="825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co-applicant</a:t>
            </a:r>
            <a:r>
              <a:rPr lang="es-ES" sz="825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y el lead-</a:t>
            </a:r>
            <a:r>
              <a:rPr lang="es-ES" sz="825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applicant</a:t>
            </a:r>
            <a:r>
              <a:rPr lang="es-ES" sz="825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no está acreditado</a:t>
            </a:r>
          </a:p>
        </p:txBody>
      </p:sp>
      <p:sp>
        <p:nvSpPr>
          <p:cNvPr id="15" name="6 Rectángulo">
            <a:extLst>
              <a:ext uri="{FF2B5EF4-FFF2-40B4-BE49-F238E27FC236}">
                <a16:creationId xmlns:a16="http://schemas.microsoft.com/office/drawing/2014/main" id="{BCF2237E-13DD-4778-AB73-2117562C48FF}"/>
              </a:ext>
            </a:extLst>
          </p:cNvPr>
          <p:cNvSpPr/>
          <p:nvPr/>
        </p:nvSpPr>
        <p:spPr>
          <a:xfrm>
            <a:off x="3880638" y="3872245"/>
            <a:ext cx="1560758" cy="5539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050" b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Contribution </a:t>
            </a:r>
          </a:p>
          <a:p>
            <a:pPr algn="ctr"/>
            <a:r>
              <a:rPr lang="es-ES" sz="1050" b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Agreement </a:t>
            </a:r>
          </a:p>
          <a:p>
            <a:pPr algn="ctr"/>
            <a:r>
              <a:rPr lang="es-ES" sz="900" b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(</a:t>
            </a:r>
            <a:r>
              <a:rPr lang="es-ES" sz="900" b="1">
                <a:solidFill>
                  <a:srgbClr val="FFC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gestión indirecta</a:t>
            </a:r>
            <a:r>
              <a:rPr lang="es-ES" sz="900" b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)</a:t>
            </a:r>
            <a:endParaRPr lang="en-GB" sz="900" b="1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07783" y="2648325"/>
            <a:ext cx="1955027" cy="2671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latin typeface="Gill Sans MT" panose="020B0502020104020203" pitchFamily="34" charset="0"/>
              </a:rPr>
              <a:t>Tipos de contrato</a:t>
            </a:r>
            <a:endParaRPr lang="es-ES" sz="1350" b="1" dirty="0">
              <a:latin typeface="Gill Sans MT" panose="020B0502020104020203" pitchFamily="34" charset="0"/>
            </a:endParaRPr>
          </a:p>
          <a:p>
            <a:pPr algn="ctr"/>
            <a:endParaRPr lang="es-ES" sz="1350" dirty="0">
              <a:latin typeface="Gill Sans MT" panose="020B0502020104020203" pitchFamily="34" charset="0"/>
            </a:endParaRPr>
          </a:p>
          <a:p>
            <a:pPr algn="ctr"/>
            <a:endParaRPr lang="es-ES" sz="1350" dirty="0">
              <a:latin typeface="Gill Sans MT" panose="020B0502020104020203" pitchFamily="34" charset="0"/>
            </a:endParaRPr>
          </a:p>
          <a:p>
            <a:pPr algn="ctr"/>
            <a:endParaRPr lang="es-ES" sz="1350" dirty="0">
              <a:latin typeface="Gill Sans MT" panose="020B0502020104020203" pitchFamily="34" charset="0"/>
            </a:endParaRPr>
          </a:p>
          <a:p>
            <a:pPr algn="ctr"/>
            <a:endParaRPr lang="es-ES" sz="1350" dirty="0">
              <a:latin typeface="Gill Sans MT" panose="020B0502020104020203" pitchFamily="34" charset="0"/>
            </a:endParaRPr>
          </a:p>
          <a:p>
            <a:pPr algn="ctr"/>
            <a:endParaRPr lang="es-ES" sz="1350" dirty="0">
              <a:latin typeface="Gill Sans MT" panose="020B0502020104020203" pitchFamily="34" charset="0"/>
            </a:endParaRPr>
          </a:p>
          <a:p>
            <a:pPr algn="ctr"/>
            <a:endParaRPr lang="es-ES" sz="1350" dirty="0">
              <a:latin typeface="Gill Sans MT" panose="020B0502020104020203" pitchFamily="34" charset="0"/>
            </a:endParaRPr>
          </a:p>
          <a:p>
            <a:pPr algn="ctr"/>
            <a:endParaRPr lang="es-ES" sz="1350" dirty="0">
              <a:latin typeface="Gill Sans MT" panose="020B0502020104020203" pitchFamily="34" charset="0"/>
            </a:endParaRPr>
          </a:p>
          <a:p>
            <a:pPr algn="ctr"/>
            <a:endParaRPr lang="es-ES" sz="1350" dirty="0">
              <a:latin typeface="Gill Sans MT" panose="020B0502020104020203" pitchFamily="34" charset="0"/>
            </a:endParaRPr>
          </a:p>
          <a:p>
            <a:pPr algn="ctr"/>
            <a:endParaRPr lang="es-ES" sz="1350" dirty="0">
              <a:latin typeface="Gill Sans MT" panose="020B0502020104020203" pitchFamily="34" charset="0"/>
            </a:endParaRPr>
          </a:p>
          <a:p>
            <a:pPr algn="ctr"/>
            <a:endParaRPr lang="es-ES" sz="1350" dirty="0">
              <a:latin typeface="Gill Sans MT" panose="020B0502020104020203" pitchFamily="34" charset="0"/>
            </a:endParaRPr>
          </a:p>
          <a:p>
            <a:pPr algn="ctr"/>
            <a:endParaRPr lang="es-ES" sz="1350" dirty="0">
              <a:latin typeface="Gill Sans MT" panose="020B0502020104020203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46405" y="3141244"/>
            <a:ext cx="1448515" cy="841844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latin typeface="Gill Sans MT" panose="020B0502020104020203" pitchFamily="34" charset="0"/>
              </a:rPr>
              <a:t>Anterior RF: </a:t>
            </a:r>
            <a:r>
              <a:rPr lang="es-ES" sz="1350" dirty="0">
                <a:latin typeface="Gill Sans MT" panose="020B0502020104020203" pitchFamily="34" charset="0"/>
              </a:rPr>
              <a:t>dependía del objeto de la acción</a:t>
            </a:r>
            <a:endParaRPr lang="es-ES" sz="1350" dirty="0">
              <a:latin typeface="Gill Sans MT" panose="020B0502020104020203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64621" y="4209819"/>
            <a:ext cx="1448515" cy="841844"/>
          </a:xfrm>
          <a:prstGeom prst="rect">
            <a:avLst/>
          </a:prstGeom>
          <a:solidFill>
            <a:srgbClr val="FF4F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latin typeface="Gill Sans MT" panose="020B0502020104020203" pitchFamily="34" charset="0"/>
              </a:rPr>
              <a:t>RF 2018: </a:t>
            </a:r>
            <a:r>
              <a:rPr lang="es-ES" sz="1350" dirty="0">
                <a:latin typeface="Gill Sans MT" panose="020B0502020104020203" pitchFamily="34" charset="0"/>
              </a:rPr>
              <a:t>depende del tipo de organización</a:t>
            </a:r>
            <a:endParaRPr lang="es-ES" sz="1350" dirty="0">
              <a:latin typeface="Gill Sans MT" panose="020B0502020104020203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5089654" y="2135521"/>
            <a:ext cx="2185988" cy="12001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latin typeface="Gill Sans MT" panose="020B0502020104020203" pitchFamily="34" charset="0"/>
              </a:rPr>
              <a:t>Las entidades acreditadas firmarán…</a:t>
            </a:r>
            <a:endParaRPr lang="es-ES" sz="1500" dirty="0">
              <a:latin typeface="Gill Sans MT" panose="020B0502020104020203" pitchFamily="34" charset="0"/>
            </a:endParaRPr>
          </a:p>
        </p:txBody>
      </p:sp>
      <p:cxnSp>
        <p:nvCxnSpPr>
          <p:cNvPr id="24" name="Conector recto de flecha 23"/>
          <p:cNvCxnSpPr>
            <a:stCxn id="21" idx="3"/>
            <a:endCxn id="15" idx="0"/>
          </p:cNvCxnSpPr>
          <p:nvPr/>
        </p:nvCxnSpPr>
        <p:spPr>
          <a:xfrm flipH="1">
            <a:off x="4661017" y="3159913"/>
            <a:ext cx="748769" cy="7123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1" idx="4"/>
          </p:cNvCxnSpPr>
          <p:nvPr/>
        </p:nvCxnSpPr>
        <p:spPr>
          <a:xfrm>
            <a:off x="6182648" y="3335671"/>
            <a:ext cx="0" cy="534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21" idx="5"/>
            <a:endCxn id="4" idx="0"/>
          </p:cNvCxnSpPr>
          <p:nvPr/>
        </p:nvCxnSpPr>
        <p:spPr>
          <a:xfrm>
            <a:off x="6955512" y="3159913"/>
            <a:ext cx="704828" cy="71733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redondeado 28"/>
          <p:cNvSpPr/>
          <p:nvPr/>
        </p:nvSpPr>
        <p:spPr>
          <a:xfrm>
            <a:off x="2676626" y="5423372"/>
            <a:ext cx="3107531" cy="390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>
                <a:latin typeface="Gill Sans MT" panose="020B0502020104020203" pitchFamily="34" charset="0"/>
              </a:rPr>
              <a:t>Desaparece el PA </a:t>
            </a:r>
            <a:r>
              <a:rPr lang="es-ES" sz="1350" dirty="0" err="1">
                <a:latin typeface="Gill Sans MT" panose="020B0502020104020203" pitchFamily="34" charset="0"/>
              </a:rPr>
              <a:t>Grant</a:t>
            </a:r>
            <a:endParaRPr lang="es-ES" sz="1350" dirty="0">
              <a:latin typeface="Gill Sans MT" panose="020B0502020104020203" pitchFamily="34" charset="0"/>
            </a:endParaRPr>
          </a:p>
        </p:txBody>
      </p:sp>
      <p:sp>
        <p:nvSpPr>
          <p:cNvPr id="30" name="Elipse 29"/>
          <p:cNvSpPr/>
          <p:nvPr/>
        </p:nvSpPr>
        <p:spPr>
          <a:xfrm rot="20391739">
            <a:off x="2296221" y="2164989"/>
            <a:ext cx="1232297" cy="1096105"/>
          </a:xfrm>
          <a:prstGeom prst="ellipse">
            <a:avLst/>
          </a:prstGeom>
          <a:solidFill>
            <a:srgbClr val="FF4F4F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 err="1">
                <a:latin typeface="Gill Sans MT" panose="020B0502020104020203" pitchFamily="34" charset="0"/>
              </a:rPr>
              <a:t>PAGoDA</a:t>
            </a:r>
            <a:endParaRPr lang="es-ES" sz="1350" dirty="0">
              <a:latin typeface="Gill Sans MT" panose="020B0502020104020203" pitchFamily="34" charset="0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5959550" y="5423371"/>
            <a:ext cx="3107531" cy="39093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>
                <a:latin typeface="Gill Sans MT" panose="020B0502020104020203" pitchFamily="34" charset="0"/>
              </a:rPr>
              <a:t>AECID </a:t>
            </a:r>
            <a:r>
              <a:rPr lang="es-ES" sz="1350" dirty="0">
                <a:latin typeface="Gill Sans MT" panose="020B0502020104020203" pitchFamily="34" charset="0"/>
                <a:sym typeface="Wingdings" panose="05000000000000000000" pitchFamily="2" charset="2"/>
              </a:rPr>
              <a:t> </a:t>
            </a:r>
            <a:r>
              <a:rPr lang="es-ES" sz="1350" dirty="0" err="1">
                <a:latin typeface="Gill Sans MT" panose="020B0502020104020203" pitchFamily="34" charset="0"/>
                <a:sym typeface="Wingdings" panose="05000000000000000000" pitchFamily="2" charset="2"/>
              </a:rPr>
              <a:t>Contribution</a:t>
            </a:r>
            <a:r>
              <a:rPr lang="es-ES" sz="135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es-ES" sz="1350" dirty="0" err="1">
                <a:latin typeface="Gill Sans MT" panose="020B0502020104020203" pitchFamily="34" charset="0"/>
                <a:sym typeface="Wingdings" panose="05000000000000000000" pitchFamily="2" charset="2"/>
              </a:rPr>
              <a:t>Agreements</a:t>
            </a:r>
            <a:endParaRPr lang="es-ES" sz="135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22632"/>
                </a:solidFill>
              </a:rPr>
              <a:t>Ejemplos de proyectos</a:t>
            </a:r>
            <a:endParaRPr lang="es-ES" dirty="0">
              <a:solidFill>
                <a:srgbClr val="C2263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17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3" y="1204766"/>
            <a:ext cx="6223922" cy="29762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158696"/>
            <a:ext cx="5580229" cy="25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18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42778"/>
            <a:ext cx="6229671" cy="2949959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C22632"/>
                </a:solidFill>
              </a:rPr>
              <a:t>Ejemplos de proyectos</a:t>
            </a:r>
            <a:endParaRPr lang="es-ES" dirty="0">
              <a:solidFill>
                <a:srgbClr val="C2263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1" y="4192738"/>
            <a:ext cx="5310901" cy="25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87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cas.dgrafico2\Desktop\CE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972651" cy="23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Modalidades de Gestión Indirecta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La Cooperación Delegada</a:t>
            </a:r>
          </a:p>
          <a:p>
            <a:pPr lvl="1"/>
            <a:r>
              <a:rPr lang="es-ES" dirty="0" smtClean="0"/>
              <a:t>Un donante </a:t>
            </a:r>
            <a:r>
              <a:rPr lang="es-ES" dirty="0"/>
              <a:t>(denominado donante silencioso) encomienda a otro (denominado donante líder) </a:t>
            </a:r>
            <a:r>
              <a:rPr lang="es-ES" dirty="0" smtClean="0"/>
              <a:t>la realización </a:t>
            </a:r>
            <a:r>
              <a:rPr lang="es-ES" dirty="0"/>
              <a:t>parcial o total de una operación.</a:t>
            </a:r>
          </a:p>
          <a:p>
            <a:r>
              <a:rPr lang="es-ES" b="1" dirty="0" smtClean="0"/>
              <a:t>La Financiación Combinada (</a:t>
            </a:r>
            <a:r>
              <a:rPr lang="es-ES" b="1" dirty="0" err="1" smtClean="0"/>
              <a:t>Blending</a:t>
            </a:r>
            <a:r>
              <a:rPr lang="es-ES" b="1" dirty="0" smtClean="0"/>
              <a:t>)</a:t>
            </a:r>
          </a:p>
          <a:p>
            <a:pPr lvl="1"/>
            <a:r>
              <a:rPr lang="es-ES" dirty="0"/>
              <a:t>combinación </a:t>
            </a:r>
            <a:r>
              <a:rPr lang="es-ES" dirty="0" smtClean="0"/>
              <a:t>de ayuda </a:t>
            </a:r>
            <a:r>
              <a:rPr lang="es-ES" dirty="0"/>
              <a:t>reembolsable </a:t>
            </a:r>
            <a:r>
              <a:rPr lang="es-ES" dirty="0" smtClean="0"/>
              <a:t>(Institución </a:t>
            </a:r>
            <a:r>
              <a:rPr lang="es-ES" dirty="0"/>
              <a:t>F</a:t>
            </a:r>
            <a:r>
              <a:rPr lang="es-ES" dirty="0" smtClean="0"/>
              <a:t>inanciera de Desarrollo) </a:t>
            </a:r>
            <a:r>
              <a:rPr lang="es-ES" dirty="0"/>
              <a:t>con una donación de la </a:t>
            </a:r>
            <a:r>
              <a:rPr lang="es-ES" dirty="0" smtClean="0"/>
              <a:t>UE.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0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4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975" y="141352"/>
            <a:ext cx="7886700" cy="994172"/>
          </a:xfrm>
        </p:spPr>
        <p:txBody>
          <a:bodyPr>
            <a:normAutofit/>
          </a:bodyPr>
          <a:lstStyle/>
          <a:p>
            <a:r>
              <a:rPr lang="es-ES" sz="27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COOPERACIÓN </a:t>
            </a:r>
            <a:r>
              <a:rPr lang="es-ES" sz="2700" b="1" dirty="0">
                <a:solidFill>
                  <a:srgbClr val="C00000"/>
                </a:solidFill>
                <a:latin typeface="Gill Sans MT" panose="020B0502020104020203" pitchFamily="34" charset="0"/>
              </a:rPr>
              <a:t>DELEGADA </a:t>
            </a:r>
          </a:p>
        </p:txBody>
      </p:sp>
      <p:pic>
        <p:nvPicPr>
          <p:cNvPr id="2054" name="Picture 6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908" y="2188758"/>
            <a:ext cx="862937" cy="5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euro coin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831" y="2773946"/>
            <a:ext cx="661433" cy="5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sultado de imagen de euro coin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024" y="3194462"/>
            <a:ext cx="661433" cy="5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567893" y="2523973"/>
            <a:ext cx="213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Gill Sans MT" panose="020B0502020104020203" pitchFamily="34" charset="0"/>
              </a:rPr>
              <a:t>Otros </a:t>
            </a:r>
          </a:p>
          <a:p>
            <a:r>
              <a:rPr lang="es-ES" b="1" dirty="0">
                <a:solidFill>
                  <a:srgbClr val="C00000"/>
                </a:solidFill>
                <a:latin typeface="Gill Sans MT" panose="020B0502020104020203" pitchFamily="34" charset="0"/>
              </a:rPr>
              <a:t>Estados Miembros</a:t>
            </a:r>
          </a:p>
        </p:txBody>
      </p:sp>
      <p:sp>
        <p:nvSpPr>
          <p:cNvPr id="6" name="Flecha derecha 5"/>
          <p:cNvSpPr/>
          <p:nvPr/>
        </p:nvSpPr>
        <p:spPr>
          <a:xfrm rot="7564560">
            <a:off x="2669709" y="3473448"/>
            <a:ext cx="861416" cy="431130"/>
          </a:xfrm>
          <a:prstGeom prst="rightArrow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4" name="Flecha derecha 13"/>
          <p:cNvSpPr/>
          <p:nvPr/>
        </p:nvSpPr>
        <p:spPr>
          <a:xfrm rot="9127003">
            <a:off x="3123666" y="3832969"/>
            <a:ext cx="1798484" cy="431130"/>
          </a:xfrm>
          <a:prstGeom prst="rightArrow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2058" name="Picture 10" descr="Resultado de imagen de cooperaciÃ³n espaÃ±ola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13" y="4104834"/>
            <a:ext cx="2158246" cy="8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5868253" y="1290511"/>
            <a:ext cx="309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C00000"/>
                </a:solidFill>
                <a:latin typeface="Gill Sans MT" panose="020B0502020104020203" pitchFamily="34" charset="0"/>
              </a:rPr>
              <a:t>Donante </a:t>
            </a:r>
            <a:r>
              <a:rPr lang="es-ES" b="1">
                <a:solidFill>
                  <a:srgbClr val="C00000"/>
                </a:solidFill>
                <a:latin typeface="Gill Sans MT" panose="020B0502020104020203" pitchFamily="34" charset="0"/>
              </a:rPr>
              <a:t>silencioso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868253" y="1556835"/>
            <a:ext cx="309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b="1">
                <a:solidFill>
                  <a:srgbClr val="C00000"/>
                </a:solidFill>
                <a:latin typeface="Gill Sans MT" panose="020B0502020104020203" pitchFamily="34" charset="0"/>
              </a:rPr>
              <a:t>Delega gestión </a:t>
            </a:r>
            <a:r>
              <a:rPr lang="es-ES">
                <a:solidFill>
                  <a:srgbClr val="C00000"/>
                </a:solidFill>
                <a:latin typeface="Gill Sans MT" panose="020B0502020104020203" pitchFamily="34" charset="0"/>
              </a:rPr>
              <a:t>de fondos</a:t>
            </a:r>
            <a:endParaRPr lang="es-ES" b="1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868253" y="1849934"/>
            <a:ext cx="309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C00000"/>
                </a:solidFill>
                <a:latin typeface="Gill Sans MT" panose="020B0502020104020203" pitchFamily="34" charset="0"/>
              </a:rPr>
              <a:t>Donante </a:t>
            </a:r>
            <a:r>
              <a:rPr lang="es-ES" b="1">
                <a:solidFill>
                  <a:srgbClr val="C00000"/>
                </a:solidFill>
                <a:latin typeface="Gill Sans MT" panose="020B0502020104020203" pitchFamily="34" charset="0"/>
              </a:rPr>
              <a:t>líder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3774067" y="4817441"/>
            <a:ext cx="1681002" cy="49817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 smtClean="0">
                <a:latin typeface="Gill Sans MT" panose="020B0502020104020203" pitchFamily="34" charset="0"/>
              </a:rPr>
              <a:t>51 </a:t>
            </a:r>
            <a:r>
              <a:rPr lang="es-ES" sz="1350" dirty="0">
                <a:latin typeface="Gill Sans MT" panose="020B0502020104020203" pitchFamily="34" charset="0"/>
              </a:rPr>
              <a:t>acuerdos firmados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5709394" y="4819400"/>
            <a:ext cx="1681002" cy="49817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 smtClean="0">
                <a:latin typeface="Gill Sans MT" panose="020B0502020104020203" pitchFamily="34" charset="0"/>
              </a:rPr>
              <a:t>270 </a:t>
            </a:r>
            <a:r>
              <a:rPr lang="es-ES" sz="1350" dirty="0">
                <a:latin typeface="Gill Sans MT" panose="020B0502020104020203" pitchFamily="34" charset="0"/>
              </a:rPr>
              <a:t>millones €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2514944" y="2086736"/>
            <a:ext cx="997745" cy="2990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latin typeface="Gill Sans MT" panose="020B0502020104020203" pitchFamily="34" charset="0"/>
              </a:rPr>
              <a:t>47 </a:t>
            </a:r>
            <a:r>
              <a:rPr lang="es-ES" sz="1050" dirty="0">
                <a:latin typeface="Gill Sans MT" panose="020B0502020104020203" pitchFamily="34" charset="0"/>
              </a:rPr>
              <a:t>acuerdos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2483634" y="2540597"/>
            <a:ext cx="997745" cy="2990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latin typeface="Gill Sans MT" panose="020B0502020104020203" pitchFamily="34" charset="0"/>
              </a:rPr>
              <a:t>264,6 </a:t>
            </a:r>
            <a:r>
              <a:rPr lang="es-ES" sz="1050" dirty="0">
                <a:latin typeface="Gill Sans MT" panose="020B0502020104020203" pitchFamily="34" charset="0"/>
              </a:rPr>
              <a:t>M€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5652120" y="3458801"/>
            <a:ext cx="997745" cy="2990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>
                <a:latin typeface="Gill Sans MT" panose="020B0502020104020203" pitchFamily="34" charset="0"/>
              </a:rPr>
              <a:t>4 acuerdos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5652120" y="3818882"/>
            <a:ext cx="997745" cy="2990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latin typeface="Gill Sans MT" panose="020B0502020104020203" pitchFamily="34" charset="0"/>
              </a:rPr>
              <a:t>5,4 M€</a:t>
            </a:r>
          </a:p>
        </p:txBody>
      </p:sp>
    </p:spTree>
    <p:extLst>
      <p:ext uri="{BB962C8B-B14F-4D97-AF65-F5344CB8AC3E}">
        <p14:creationId xmlns:p14="http://schemas.microsoft.com/office/powerpoint/2010/main" val="26314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58790"/>
            <a:ext cx="7886700" cy="994172"/>
          </a:xfrm>
        </p:spPr>
        <p:txBody>
          <a:bodyPr>
            <a:normAutofit/>
          </a:bodyPr>
          <a:lstStyle/>
          <a:p>
            <a:r>
              <a:rPr lang="es-ES" sz="27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El </a:t>
            </a:r>
            <a:r>
              <a:rPr lang="es-ES" sz="2700" b="1" dirty="0" err="1" smtClean="0">
                <a:solidFill>
                  <a:srgbClr val="C00000"/>
                </a:solidFill>
                <a:latin typeface="Gill Sans MT" panose="020B0502020104020203" pitchFamily="34" charset="0"/>
              </a:rPr>
              <a:t>Blending</a:t>
            </a:r>
            <a:endParaRPr lang="es-ES" sz="27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4" name="Picture 6" descr="https://europa.eu/european-union/sites/europaeu/files/docs/body/flag_yellow_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0599" y="1993562"/>
            <a:ext cx="862937" cy="5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euro coin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559" y="2713596"/>
            <a:ext cx="661433" cy="5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 rot="5400000">
            <a:off x="1368451" y="3391632"/>
            <a:ext cx="861416" cy="431130"/>
          </a:xfrm>
          <a:prstGeom prst="rightArrow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2058" name="Picture 10" descr="Resultado de imagen de cooperaciÃ³n espaÃ±ola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36" y="4037905"/>
            <a:ext cx="2158246" cy="8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5886996" y="1926167"/>
            <a:ext cx="309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Combinación</a:t>
            </a:r>
            <a:r>
              <a:rPr lang="es-E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 de fondos reembolsables y no reembolsables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ES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868253" y="1556835"/>
            <a:ext cx="309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C00000"/>
                </a:solidFill>
                <a:latin typeface="Gill Sans MT" panose="020B0502020104020203" pitchFamily="34" charset="0"/>
              </a:rPr>
              <a:t>Delega gestión </a:t>
            </a:r>
            <a:r>
              <a:rPr lang="es-ES" dirty="0">
                <a:solidFill>
                  <a:srgbClr val="C00000"/>
                </a:solidFill>
                <a:latin typeface="Gill Sans MT" panose="020B0502020104020203" pitchFamily="34" charset="0"/>
              </a:rPr>
              <a:t>de fondos</a:t>
            </a:r>
            <a:endParaRPr lang="es-ES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482247" y="1844031"/>
            <a:ext cx="997745" cy="2990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latin typeface="Gill Sans MT" panose="020B0502020104020203" pitchFamily="34" charset="0"/>
              </a:rPr>
              <a:t>7 </a:t>
            </a:r>
            <a:r>
              <a:rPr lang="es-ES" sz="1050" dirty="0">
                <a:latin typeface="Gill Sans MT" panose="020B0502020104020203" pitchFamily="34" charset="0"/>
              </a:rPr>
              <a:t>acuerdos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82247" y="2204112"/>
            <a:ext cx="997745" cy="2990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latin typeface="Gill Sans MT" panose="020B0502020104020203" pitchFamily="34" charset="0"/>
              </a:rPr>
              <a:t>109,7 </a:t>
            </a:r>
            <a:r>
              <a:rPr lang="es-ES" sz="1050" dirty="0">
                <a:latin typeface="Gill Sans MT" panose="020B0502020104020203" pitchFamily="34" charset="0"/>
              </a:rPr>
              <a:t>M€</a:t>
            </a:r>
          </a:p>
        </p:txBody>
      </p:sp>
      <p:sp>
        <p:nvSpPr>
          <p:cNvPr id="3" name="Elipse 2"/>
          <p:cNvSpPr/>
          <p:nvPr/>
        </p:nvSpPr>
        <p:spPr>
          <a:xfrm>
            <a:off x="3707904" y="4581128"/>
            <a:ext cx="1240009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 rot="20659383">
            <a:off x="2145375" y="4390294"/>
            <a:ext cx="4032448" cy="11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10" descr="Resultado de imagen de cooperaciÃ³n espaÃ±ola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599" y="2966437"/>
            <a:ext cx="2158246" cy="8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193566" y="317648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+ otros financiadores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95536" y="5949280"/>
            <a:ext cx="824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C22632"/>
                </a:solidFill>
              </a:rPr>
              <a:t>Contempla la utilización de fondos para AT, Subvención a la Inversión o Instrumentos Financieros</a:t>
            </a:r>
            <a:endParaRPr lang="es-ES" i="1" dirty="0">
              <a:solidFill>
                <a:srgbClr val="C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ES" sz="2700" b="1" dirty="0">
                <a:solidFill>
                  <a:srgbClr val="C00000"/>
                </a:solidFill>
                <a:latin typeface="Gill Sans MT" panose="020B0502020104020203" pitchFamily="34" charset="0"/>
              </a:rPr>
              <a:t>HISTÓRICO </a:t>
            </a:r>
            <a:endParaRPr lang="es-ES" sz="27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805264"/>
            <a:ext cx="648071" cy="2482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Pentágono 2"/>
          <p:cNvSpPr/>
          <p:nvPr/>
        </p:nvSpPr>
        <p:spPr>
          <a:xfrm>
            <a:off x="242575" y="1343317"/>
            <a:ext cx="1727472" cy="1381991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/>
              <a:t>2010</a:t>
            </a:r>
          </a:p>
          <a:p>
            <a:pPr algn="ctr"/>
            <a:r>
              <a:rPr lang="es-ES" sz="1350" dirty="0"/>
              <a:t>1ª operación firmada</a:t>
            </a:r>
            <a:endParaRPr lang="es-ES" sz="1350" dirty="0"/>
          </a:p>
        </p:txBody>
      </p:sp>
      <p:sp>
        <p:nvSpPr>
          <p:cNvPr id="5" name="Cheurón 4"/>
          <p:cNvSpPr/>
          <p:nvPr/>
        </p:nvSpPr>
        <p:spPr>
          <a:xfrm>
            <a:off x="1464436" y="1343317"/>
            <a:ext cx="2514602" cy="1381991"/>
          </a:xfrm>
          <a:prstGeom prst="chevron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2011</a:t>
            </a:r>
            <a:r>
              <a:rPr lang="es-ES" sz="1350" dirty="0">
                <a:solidFill>
                  <a:schemeClr val="bg1"/>
                </a:solidFill>
              </a:rPr>
              <a:t> Acreditación 6 pilares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7" name="Cheurón 6"/>
          <p:cNvSpPr/>
          <p:nvPr/>
        </p:nvSpPr>
        <p:spPr>
          <a:xfrm>
            <a:off x="3459492" y="1343317"/>
            <a:ext cx="2036620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2014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FF </a:t>
            </a:r>
            <a:r>
              <a:rPr lang="es-ES" sz="1350" dirty="0" err="1">
                <a:solidFill>
                  <a:schemeClr val="bg1"/>
                </a:solidFill>
              </a:rPr>
              <a:t>Madad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8" name="Cheurón 7"/>
          <p:cNvSpPr/>
          <p:nvPr/>
        </p:nvSpPr>
        <p:spPr>
          <a:xfrm>
            <a:off x="5027633" y="1343317"/>
            <a:ext cx="2036620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2015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FF África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9" name="Cheurón 8"/>
          <p:cNvSpPr/>
          <p:nvPr/>
        </p:nvSpPr>
        <p:spPr>
          <a:xfrm>
            <a:off x="1821712" y="2985290"/>
            <a:ext cx="2157326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2018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52 acuerdos 335M€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11" name="Cheurón 10"/>
          <p:cNvSpPr/>
          <p:nvPr/>
        </p:nvSpPr>
        <p:spPr>
          <a:xfrm>
            <a:off x="152562" y="2985290"/>
            <a:ext cx="2157326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2018</a:t>
            </a: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Nuevo RF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12" name="Cheurón 11"/>
          <p:cNvSpPr/>
          <p:nvPr/>
        </p:nvSpPr>
        <p:spPr>
          <a:xfrm>
            <a:off x="3465160" y="2985290"/>
            <a:ext cx="2157326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2019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Cartera de 100M€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13" name="Cheurón 12"/>
          <p:cNvSpPr/>
          <p:nvPr/>
        </p:nvSpPr>
        <p:spPr>
          <a:xfrm>
            <a:off x="5109731" y="2996952"/>
            <a:ext cx="2157326" cy="138199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2019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FFPA </a:t>
            </a: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+ </a:t>
            </a: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CA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14" name="Cheurón 13"/>
          <p:cNvSpPr/>
          <p:nvPr/>
        </p:nvSpPr>
        <p:spPr>
          <a:xfrm>
            <a:off x="6777758" y="2996952"/>
            <a:ext cx="2381941" cy="1381991"/>
          </a:xfrm>
          <a:prstGeom prst="chevron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2020</a:t>
            </a:r>
            <a:endParaRPr lang="es-ES" sz="1350" dirty="0">
              <a:solidFill>
                <a:schemeClr val="bg1"/>
              </a:solidFill>
            </a:endParaRP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Re-acreditación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6534479" y="1343317"/>
            <a:ext cx="2514602" cy="1381991"/>
          </a:xfrm>
          <a:prstGeom prst="chevron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</a:rPr>
              <a:t>2016</a:t>
            </a:r>
            <a:r>
              <a:rPr lang="es-ES" sz="135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Pilar financiero</a:t>
            </a:r>
            <a:endParaRPr lang="es-E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C22632"/>
                </a:solidFill>
              </a:rPr>
              <a:t>La Cooperación Delegada y los ODS</a:t>
            </a:r>
            <a:endParaRPr lang="es-ES" dirty="0">
              <a:solidFill>
                <a:srgbClr val="C2263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t>6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49" y="1124744"/>
            <a:ext cx="7686675" cy="5105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63688" y="61695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Nº de proyectos de Cooperación Delegada por ODS objetivo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849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-2980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rgbClr val="C22632"/>
                </a:solidFill>
                <a:latin typeface="Gill Sans MT" panose="020B0502020104020203" pitchFamily="34" charset="0"/>
              </a:rPr>
              <a:t>EVOLUCIÓN DE LOS FONDOS GESTIONADOS</a:t>
            </a:r>
            <a:endParaRPr lang="es-ES" sz="2400" b="1" dirty="0">
              <a:solidFill>
                <a:srgbClr val="C22632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64368"/>
            <a:ext cx="5760640" cy="35270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834690"/>
            <a:ext cx="5204532" cy="28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8126" y="2262962"/>
            <a:ext cx="2795155" cy="2795154"/>
          </a:xfrm>
          <a:prstGeom prst="rect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b="1" dirty="0">
              <a:latin typeface="Gill Sans MT" panose="020B0502020104020203" pitchFamily="34" charset="0"/>
            </a:endParaRPr>
          </a:p>
          <a:p>
            <a:pPr algn="ctr"/>
            <a:r>
              <a:rPr lang="es-ES" sz="2100" b="1" dirty="0">
                <a:solidFill>
                  <a:srgbClr val="C00000"/>
                </a:solidFill>
                <a:latin typeface="Gill Sans MT" panose="020B0502020104020203" pitchFamily="34" charset="0"/>
              </a:rPr>
              <a:t>2011</a:t>
            </a:r>
            <a:endParaRPr lang="es-ES" sz="15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s-ES" sz="1500" b="1" dirty="0">
                <a:latin typeface="Gill Sans MT" panose="020B0502020104020203" pitchFamily="34" charset="0"/>
              </a:rPr>
              <a:t>6-PILLAR ASSESSMENT</a:t>
            </a:r>
          </a:p>
          <a:p>
            <a:pPr algn="ctr"/>
            <a:endParaRPr lang="es-ES" sz="1350" dirty="0"/>
          </a:p>
          <a:p>
            <a:pPr algn="ctr"/>
            <a:endParaRPr lang="es-ES" sz="1350" dirty="0"/>
          </a:p>
          <a:p>
            <a:pPr algn="ctr"/>
            <a:endParaRPr lang="es-ES" sz="1350" dirty="0"/>
          </a:p>
          <a:p>
            <a:pPr algn="ctr"/>
            <a:endParaRPr lang="es-ES" sz="1350" dirty="0"/>
          </a:p>
          <a:p>
            <a:pPr algn="ctr"/>
            <a:endParaRPr lang="es-ES" sz="1350" dirty="0"/>
          </a:p>
          <a:p>
            <a:pPr algn="ctr"/>
            <a:endParaRPr lang="es-ES" sz="1350" dirty="0"/>
          </a:p>
          <a:p>
            <a:pPr algn="ctr"/>
            <a:endParaRPr lang="es-ES" sz="1350" dirty="0"/>
          </a:p>
          <a:p>
            <a:pPr algn="ctr"/>
            <a:endParaRPr lang="es-ES" sz="1350" dirty="0"/>
          </a:p>
          <a:p>
            <a:pPr algn="ctr"/>
            <a:endParaRPr lang="es-ES" sz="1350" dirty="0"/>
          </a:p>
          <a:p>
            <a:pPr algn="ctr"/>
            <a:endParaRPr lang="es-ES" sz="1350" dirty="0"/>
          </a:p>
          <a:p>
            <a:pPr algn="ctr"/>
            <a:endParaRPr lang="es-ES" sz="135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6710" y="3143544"/>
            <a:ext cx="2301837" cy="252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wrap="square" lIns="61209" tIns="31829" rIns="61209" bIns="31829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24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Sistema de Control Interno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6710" y="3418291"/>
            <a:ext cx="2301837" cy="252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wrap="square" lIns="61209" tIns="31829" rIns="61209" bIns="31829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24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Contabilidad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66710" y="3695981"/>
            <a:ext cx="2301837" cy="252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wrap="square" lIns="61209" tIns="31829" rIns="61209" bIns="31829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24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Auditoría</a:t>
            </a:r>
            <a:r>
              <a:rPr lang="en-GB" altLang="en-US" sz="1224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Externa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66714" y="3975310"/>
            <a:ext cx="2301837" cy="252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wrap="square" lIns="61209" tIns="31829" rIns="61209" bIns="31829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24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Contratación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66714" y="4248993"/>
            <a:ext cx="2301837" cy="252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wrap="square" lIns="61209" tIns="31829" rIns="61209" bIns="31829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3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24" dirty="0" err="1">
                <a:latin typeface="Gill Sans MT" panose="020B0502020104020203" pitchFamily="34" charset="0"/>
              </a:rPr>
              <a:t>Subvenciones</a:t>
            </a:r>
            <a:endParaRPr lang="en-GB" altLang="en-US" sz="1224" dirty="0">
              <a:latin typeface="Gill Sans MT" panose="020B0502020104020203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66714" y="4539556"/>
            <a:ext cx="2301837" cy="252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wrap="square" lIns="61209" tIns="31829" rIns="61209" bIns="31829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24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Acceso público a la información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74" y="6237312"/>
            <a:ext cx="648071" cy="2482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8" name="1 Título"/>
          <p:cNvSpPr txBox="1">
            <a:spLocks/>
          </p:cNvSpPr>
          <p:nvPr/>
        </p:nvSpPr>
        <p:spPr>
          <a:xfrm>
            <a:off x="521498" y="211436"/>
            <a:ext cx="7886700" cy="5037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700" b="1" dirty="0">
                <a:solidFill>
                  <a:srgbClr val="C22632"/>
                </a:solidFill>
                <a:latin typeface="Gill Sans MT" panose="020B0502020104020203" pitchFamily="34" charset="0"/>
              </a:rPr>
              <a:t>ACREDITACIÓN</a:t>
            </a:r>
            <a:r>
              <a:rPr lang="es-ES" sz="27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s-ES" sz="2700" b="1" dirty="0">
                <a:solidFill>
                  <a:srgbClr val="C22632"/>
                </a:solidFill>
                <a:latin typeface="Gill Sans MT" panose="020B0502020104020203" pitchFamily="34" charset="0"/>
              </a:rPr>
              <a:t>AECID</a:t>
            </a:r>
            <a:endParaRPr lang="es-ES" sz="2700" b="1" dirty="0">
              <a:solidFill>
                <a:srgbClr val="C22632"/>
              </a:solidFill>
              <a:latin typeface="Gill Sans MT" panose="020B0502020104020203" pitchFamily="34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707067" y="2262963"/>
            <a:ext cx="4996997" cy="295112"/>
          </a:xfrm>
          <a:prstGeom prst="rect">
            <a:avLst/>
          </a:prstGeom>
          <a:solidFill>
            <a:srgbClr val="FF8181"/>
          </a:solidFill>
          <a:ln>
            <a:noFill/>
          </a:ln>
          <a:effectLst/>
        </p:spPr>
        <p:txBody>
          <a:bodyPr wrap="square" lIns="61209" tIns="31829" rIns="61209" bIns="31829">
            <a:spAutoFit/>
          </a:bodyPr>
          <a:lstStyle>
            <a:defPPr>
              <a:defRPr lang="es-ES"/>
            </a:defPPr>
            <a:lvl1pPr algn="ctr">
              <a:spcBef>
                <a:spcPct val="50000"/>
              </a:spcBef>
              <a:defRPr sz="20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500">
                <a:cs typeface="Arial" panose="020B0604020202020204" pitchFamily="34" charset="0"/>
              </a:rPr>
              <a:t>Con nuevo RF 2018</a:t>
            </a:r>
          </a:p>
        </p:txBody>
      </p:sp>
      <p:sp>
        <p:nvSpPr>
          <p:cNvPr id="41" name="Flecha: hacia abajo 1">
            <a:extLst>
              <a:ext uri="{FF2B5EF4-FFF2-40B4-BE49-F238E27FC236}">
                <a16:creationId xmlns:a16="http://schemas.microsoft.com/office/drawing/2014/main" id="{60C54179-8ECD-4191-9572-1D8A54D89251}"/>
              </a:ext>
            </a:extLst>
          </p:cNvPr>
          <p:cNvSpPr/>
          <p:nvPr/>
        </p:nvSpPr>
        <p:spPr>
          <a:xfrm>
            <a:off x="5482329" y="3958126"/>
            <a:ext cx="298174" cy="24157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57C30FD-7797-4FB8-9B23-AB100B7D59B0}"/>
              </a:ext>
            </a:extLst>
          </p:cNvPr>
          <p:cNvSpPr/>
          <p:nvPr/>
        </p:nvSpPr>
        <p:spPr>
          <a:xfrm>
            <a:off x="3707067" y="3060104"/>
            <a:ext cx="810491" cy="1724353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D5609078-DA4C-4F8D-A843-6150155BED77}"/>
              </a:ext>
            </a:extLst>
          </p:cNvPr>
          <p:cNvSpPr txBox="1"/>
          <p:nvPr/>
        </p:nvSpPr>
        <p:spPr>
          <a:xfrm>
            <a:off x="3772599" y="3636459"/>
            <a:ext cx="692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Sistema de Control interno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7CC23BD-7FA3-4C7B-94D9-355A3F1A4BD2}"/>
              </a:ext>
            </a:extLst>
          </p:cNvPr>
          <p:cNvSpPr/>
          <p:nvPr/>
        </p:nvSpPr>
        <p:spPr>
          <a:xfrm>
            <a:off x="4573675" y="3060104"/>
            <a:ext cx="810491" cy="1724353"/>
          </a:xfrm>
          <a:prstGeom prst="rect">
            <a:avLst/>
          </a:prstGeom>
          <a:solidFill>
            <a:srgbClr val="06930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649DADFC-08FD-4BB1-A2D4-419F5709D412}"/>
              </a:ext>
            </a:extLst>
          </p:cNvPr>
          <p:cNvSpPr txBox="1"/>
          <p:nvPr/>
        </p:nvSpPr>
        <p:spPr>
          <a:xfrm>
            <a:off x="4601320" y="3636458"/>
            <a:ext cx="7059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Sistema contable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8FBC0B55-07DB-4F27-B000-8A128EF3F6D0}"/>
              </a:ext>
            </a:extLst>
          </p:cNvPr>
          <p:cNvSpPr/>
          <p:nvPr/>
        </p:nvSpPr>
        <p:spPr>
          <a:xfrm>
            <a:off x="5432308" y="3060104"/>
            <a:ext cx="810491" cy="1724353"/>
          </a:xfrm>
          <a:prstGeom prst="rect">
            <a:avLst/>
          </a:prstGeom>
          <a:solidFill>
            <a:srgbClr val="D16A64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A9B4705-45C7-4CAF-9FE5-7271FA32E876}"/>
              </a:ext>
            </a:extLst>
          </p:cNvPr>
          <p:cNvSpPr txBox="1"/>
          <p:nvPr/>
        </p:nvSpPr>
        <p:spPr>
          <a:xfrm>
            <a:off x="5417151" y="3636459"/>
            <a:ext cx="8577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Auditoría</a:t>
            </a:r>
            <a:r>
              <a:rPr lang="es-ES" sz="825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externa independiente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98AFEAA-EB69-4770-8734-7A3F1B200778}"/>
              </a:ext>
            </a:extLst>
          </p:cNvPr>
          <p:cNvSpPr/>
          <p:nvPr/>
        </p:nvSpPr>
        <p:spPr>
          <a:xfrm>
            <a:off x="3707067" y="2614004"/>
            <a:ext cx="2535731" cy="41340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C0D20378-9669-4338-BADB-06165698D119}"/>
              </a:ext>
            </a:extLst>
          </p:cNvPr>
          <p:cNvSpPr txBox="1"/>
          <p:nvPr/>
        </p:nvSpPr>
        <p:spPr>
          <a:xfrm>
            <a:off x="3764392" y="2670589"/>
            <a:ext cx="24210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i="1" dirty="0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Assessment</a:t>
            </a:r>
            <a:r>
              <a:rPr lang="es-ES" sz="135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obligatorio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409C9A80-4635-4757-AB58-3D23540F6098}"/>
              </a:ext>
            </a:extLst>
          </p:cNvPr>
          <p:cNvSpPr txBox="1"/>
          <p:nvPr/>
        </p:nvSpPr>
        <p:spPr>
          <a:xfrm>
            <a:off x="6310024" y="2610232"/>
            <a:ext cx="2386171" cy="461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Assessment</a:t>
            </a:r>
            <a:r>
              <a:rPr lang="es-ES" sz="12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obligatorio con contenido alternativo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9F0ADB81-50C2-4A6F-BC74-C0285422F409}"/>
              </a:ext>
            </a:extLst>
          </p:cNvPr>
          <p:cNvSpPr/>
          <p:nvPr/>
        </p:nvSpPr>
        <p:spPr>
          <a:xfrm>
            <a:off x="6302942" y="3034167"/>
            <a:ext cx="2383335" cy="4150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FDD15659-3163-46ED-BC83-DE5EFF8EB206}"/>
              </a:ext>
            </a:extLst>
          </p:cNvPr>
          <p:cNvSpPr txBox="1"/>
          <p:nvPr/>
        </p:nvSpPr>
        <p:spPr>
          <a:xfrm>
            <a:off x="6457534" y="3125234"/>
            <a:ext cx="20659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Financiación a terceros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6961FEB5-48CB-47DF-BB8F-8B71C91FD9BF}"/>
              </a:ext>
            </a:extLst>
          </p:cNvPr>
          <p:cNvSpPr/>
          <p:nvPr/>
        </p:nvSpPr>
        <p:spPr>
          <a:xfrm>
            <a:off x="6302941" y="3472192"/>
            <a:ext cx="1120757" cy="13104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40B28348-4B0E-466E-886F-6B651EC40B37}"/>
              </a:ext>
            </a:extLst>
          </p:cNvPr>
          <p:cNvSpPr txBox="1"/>
          <p:nvPr/>
        </p:nvSpPr>
        <p:spPr>
          <a:xfrm>
            <a:off x="6270353" y="3451157"/>
            <a:ext cx="11442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u="sng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Elementos obligatorios: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4B040F99-6FC6-45BD-9B30-4CBA8065CB72}"/>
              </a:ext>
            </a:extLst>
          </p:cNvPr>
          <p:cNvSpPr txBox="1"/>
          <p:nvPr/>
        </p:nvSpPr>
        <p:spPr>
          <a:xfrm>
            <a:off x="6299711" y="3786174"/>
            <a:ext cx="113052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Exclusión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Publicación de destinatarios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Protección de datos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9C513C6-B03B-4BAD-AD26-30539DA2623F}"/>
              </a:ext>
            </a:extLst>
          </p:cNvPr>
          <p:cNvSpPr/>
          <p:nvPr/>
        </p:nvSpPr>
        <p:spPr>
          <a:xfrm>
            <a:off x="7440983" y="3473179"/>
            <a:ext cx="1245295" cy="1310456"/>
          </a:xfrm>
          <a:prstGeom prst="rect">
            <a:avLst/>
          </a:prstGeom>
          <a:solidFill>
            <a:srgbClr val="FF99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A80BAC68-E486-4440-8A01-3F4AF30A4FF5}"/>
              </a:ext>
            </a:extLst>
          </p:cNvPr>
          <p:cNvSpPr txBox="1"/>
          <p:nvPr/>
        </p:nvSpPr>
        <p:spPr>
          <a:xfrm>
            <a:off x="7414579" y="3449188"/>
            <a:ext cx="13636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u="sng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Elementos a evaluar según necesidades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1F6E5726-B235-45FF-A5DA-C7BD070808EF}"/>
              </a:ext>
            </a:extLst>
          </p:cNvPr>
          <p:cNvSpPr txBox="1"/>
          <p:nvPr/>
        </p:nvSpPr>
        <p:spPr>
          <a:xfrm>
            <a:off x="7503110" y="3959641"/>
            <a:ext cx="1180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Subvenciones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Contratación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Instrumentos financieros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32D6C150-F813-4D40-914D-D9EDA17C8559}"/>
              </a:ext>
            </a:extLst>
          </p:cNvPr>
          <p:cNvSpPr/>
          <p:nvPr/>
        </p:nvSpPr>
        <p:spPr>
          <a:xfrm>
            <a:off x="3754346" y="4861941"/>
            <a:ext cx="4976903" cy="484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+ </a:t>
            </a:r>
            <a:r>
              <a:rPr lang="es-ES" sz="1350" b="1" i="1" dirty="0" err="1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Simplified</a:t>
            </a:r>
            <a:r>
              <a:rPr lang="es-ES" sz="1350" b="1" i="1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s-ES" sz="1350" b="1" i="1" dirty="0" err="1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Cost</a:t>
            </a:r>
            <a:r>
              <a:rPr lang="es-ES" sz="1350" b="1" i="1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s-ES" sz="1350" b="1" i="1" dirty="0" err="1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Options</a:t>
            </a:r>
            <a:r>
              <a:rPr lang="es-ES" sz="1350" b="1" i="1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s-ES" sz="1350" b="1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(SCO) + </a:t>
            </a:r>
            <a:r>
              <a:rPr lang="es-ES" sz="1350" b="1" i="1" dirty="0" err="1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cost</a:t>
            </a:r>
            <a:r>
              <a:rPr lang="es-ES" sz="1350" b="1" i="1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s-ES" sz="1350" b="1" i="1" dirty="0" err="1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accounting</a:t>
            </a:r>
            <a:endParaRPr lang="es-ES" sz="1350" b="1" i="1" dirty="0">
              <a:solidFill>
                <a:srgbClr val="C2263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8" grpId="0" animBg="1"/>
      <p:bldP spid="29" grpId="0" animBg="1"/>
      <p:bldP spid="30" grpId="0" animBg="1"/>
      <p:bldP spid="31" grpId="0" animBg="1"/>
      <p:bldP spid="40" grpId="0" animBg="1"/>
      <p:bldP spid="41" grpId="0" animBg="1"/>
      <p:bldP spid="46" grpId="0" animBg="1"/>
      <p:bldP spid="57" grpId="0"/>
      <p:bldP spid="62" grpId="0" animBg="1"/>
      <p:bldP spid="63" grpId="0"/>
      <p:bldP spid="64" grpId="0" animBg="1"/>
      <p:bldP spid="68" grpId="0"/>
      <p:bldP spid="69" grpId="0" animBg="1"/>
      <p:bldP spid="70" grpId="0"/>
      <p:bldP spid="72" grpId="0" animBg="1"/>
      <p:bldP spid="73" grpId="0" animBg="1"/>
      <p:bldP spid="74" grpId="0"/>
      <p:bldP spid="75" grpId="0" animBg="1"/>
      <p:bldP spid="76" grpId="0"/>
      <p:bldP spid="77" grpId="0"/>
      <p:bldP spid="79" grpId="0" animBg="1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1" y="5618839"/>
            <a:ext cx="648071" cy="2482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8" name="1 Título"/>
          <p:cNvSpPr txBox="1">
            <a:spLocks/>
          </p:cNvSpPr>
          <p:nvPr/>
        </p:nvSpPr>
        <p:spPr>
          <a:xfrm>
            <a:off x="528393" y="249666"/>
            <a:ext cx="7886700" cy="5037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b="1" dirty="0">
                <a:solidFill>
                  <a:srgbClr val="C22632"/>
                </a:solidFill>
                <a:latin typeface="Gill Sans MT" panose="020B0502020104020203" pitchFamily="34" charset="0"/>
              </a:rPr>
              <a:t>OTRAS ENTIDADES ACREDITADAS</a:t>
            </a:r>
            <a:endParaRPr lang="es-ES" sz="2700" b="1" dirty="0">
              <a:solidFill>
                <a:srgbClr val="C22632"/>
              </a:solidFill>
              <a:latin typeface="Gill Sans MT" panose="020B0502020104020203" pitchFamily="3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CB0E801D-C7E2-4165-8052-5FA66D4AD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26" y="2549191"/>
            <a:ext cx="2130474" cy="104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1500"/>
              </a:spcBef>
              <a:buClr>
                <a:srgbClr val="002776"/>
              </a:buClr>
              <a:defRPr/>
            </a:pPr>
            <a:r>
              <a:rPr lang="en-US" sz="1350" b="1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42</a:t>
            </a:r>
            <a:r>
              <a:rPr lang="en-US" sz="1350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organizaciones</a:t>
            </a:r>
            <a:r>
              <a:rPr lang="en-US" sz="1350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la UE </a:t>
            </a:r>
            <a:r>
              <a:rPr lang="en-US" sz="1350" dirty="0" err="1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potencialmente</a:t>
            </a:r>
            <a:r>
              <a:rPr lang="en-US" sz="1350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elegibles</a:t>
            </a:r>
            <a:r>
              <a:rPr lang="en-US" sz="1350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+ </a:t>
            </a:r>
            <a:r>
              <a:rPr lang="en-US" sz="1350" dirty="0" err="1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cualquier</a:t>
            </a:r>
            <a:r>
              <a:rPr lang="en-US" sz="1350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organismo</a:t>
            </a:r>
            <a:r>
              <a:rPr lang="en-US" sz="1350" dirty="0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solidFill>
                  <a:srgbClr val="C2263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internacional</a:t>
            </a:r>
            <a:endParaRPr lang="en-US" sz="1350" dirty="0">
              <a:solidFill>
                <a:srgbClr val="C2263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14313" indent="-214313" eaLnBrk="0" hangingPunct="0">
              <a:spcBef>
                <a:spcPts val="1500"/>
              </a:spcBef>
              <a:buClr>
                <a:srgbClr val="002776"/>
              </a:buClr>
              <a:buFont typeface="Wingdings" panose="05000000000000000000" pitchFamily="2" charset="2"/>
              <a:buChar char="Ø"/>
              <a:defRPr/>
            </a:pPr>
            <a:endParaRPr lang="en-US" sz="135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14313" indent="-214313" eaLnBrk="0" hangingPunct="0">
              <a:spcBef>
                <a:spcPts val="1500"/>
              </a:spcBef>
              <a:buClr>
                <a:srgbClr val="002776"/>
              </a:buClr>
              <a:buFont typeface="Wingdings" panose="05000000000000000000" pitchFamily="2" charset="2"/>
              <a:buChar char="Ø"/>
              <a:defRPr/>
            </a:pPr>
            <a:endParaRPr lang="en-US" sz="135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14313" indent="-214313" eaLnBrk="0" hangingPunct="0">
              <a:spcBef>
                <a:spcPts val="1500"/>
              </a:spcBef>
              <a:buClr>
                <a:srgbClr val="002776"/>
              </a:buClr>
              <a:buFont typeface="Wingdings" panose="05000000000000000000" pitchFamily="2" charset="2"/>
              <a:buChar char="Ø"/>
              <a:defRPr/>
            </a:pPr>
            <a:endParaRPr lang="en-US" sz="135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14313" indent="-214313">
              <a:buFontTx/>
              <a:buChar char="-"/>
            </a:pPr>
            <a:endParaRPr lang="es-ES" sz="135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s-ES" sz="135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s-ES" sz="135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s-ES" sz="135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s-ES" sz="135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s-ES" sz="135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s-ES" sz="135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239420" y="3848661"/>
            <a:ext cx="2161310" cy="1049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 la actualidad hay </a:t>
            </a:r>
            <a:r>
              <a:rPr lang="es-ES" sz="135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32</a:t>
            </a:r>
            <a:r>
              <a:rPr lang="es-ES" sz="135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agencias de cooperación </a:t>
            </a:r>
            <a:r>
              <a:rPr lang="es-ES" sz="135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acreditadas</a:t>
            </a:r>
            <a:endParaRPr lang="es-ES" sz="135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3" name="3 Rectángulo">
            <a:extLst>
              <a:ext uri="{FF2B5EF4-FFF2-40B4-BE49-F238E27FC236}">
                <a16:creationId xmlns:a16="http://schemas.microsoft.com/office/drawing/2014/main" id="{8469E64F-5E66-4DBB-B78E-4FA47A0029D9}"/>
              </a:ext>
            </a:extLst>
          </p:cNvPr>
          <p:cNvSpPr/>
          <p:nvPr/>
        </p:nvSpPr>
        <p:spPr>
          <a:xfrm>
            <a:off x="2587337" y="1720624"/>
            <a:ext cx="3252355" cy="4022358"/>
          </a:xfrm>
          <a:prstGeom prst="rect">
            <a:avLst/>
          </a:prstGeom>
          <a:solidFill>
            <a:srgbClr val="FF8181"/>
          </a:solidFill>
          <a:ln>
            <a:solidFill>
              <a:srgbClr val="0B45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- AT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 (1): ADA</a:t>
            </a:r>
          </a:p>
          <a:p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- AU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(1): </a:t>
            </a:r>
            <a:r>
              <a:rPr lang="es-ES" sz="1350" dirty="0" err="1">
                <a:latin typeface="Gill Sans MT" panose="020B0502020104020203" pitchFamily="34" charset="0"/>
                <a:cs typeface="Arial" panose="020B0604020202020204" pitchFamily="34" charset="0"/>
              </a:rPr>
              <a:t>AusAid</a:t>
            </a:r>
            <a:endParaRPr lang="es-ES" sz="135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-</a:t>
            </a:r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 BE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(1): BTC-CTB</a:t>
            </a:r>
          </a:p>
          <a:p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- DE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(3): GIZ, </a:t>
            </a:r>
            <a:r>
              <a:rPr lang="es-ES" sz="1350" dirty="0" err="1">
                <a:latin typeface="Gill Sans MT" panose="020B0502020104020203" pitchFamily="34" charset="0"/>
                <a:cs typeface="Arial" panose="020B0604020202020204" pitchFamily="34" charset="0"/>
              </a:rPr>
              <a:t>KfW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, DEG</a:t>
            </a:r>
          </a:p>
          <a:p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- DIN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(1): DANIDA</a:t>
            </a:r>
          </a:p>
          <a:p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- </a:t>
            </a:r>
            <a:r>
              <a:rPr lang="es-ES" sz="1350" b="1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 </a:t>
            </a:r>
            <a:r>
              <a:rPr lang="es-ES" sz="1350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(3): </a:t>
            </a:r>
            <a:r>
              <a:rPr lang="es-ES" sz="1350" b="1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AECID, FIIAPP, COFIDES</a:t>
            </a:r>
          </a:p>
          <a:p>
            <a:pPr marL="128588" indent="-128588">
              <a:buFontTx/>
              <a:buChar char="-"/>
            </a:pPr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FR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(3): AFD, </a:t>
            </a:r>
            <a:r>
              <a:rPr lang="es-ES" sz="1350" dirty="0" err="1">
                <a:latin typeface="Gill Sans MT" panose="020B0502020104020203" pitchFamily="34" charset="0"/>
                <a:cs typeface="Arial" panose="020B0604020202020204" pitchFamily="34" charset="0"/>
              </a:rPr>
              <a:t>ExF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, PROPARCO</a:t>
            </a:r>
          </a:p>
          <a:p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- FIN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(1): FI </a:t>
            </a:r>
            <a:r>
              <a:rPr lang="es-ES" sz="1350" dirty="0" err="1">
                <a:latin typeface="Gill Sans MT" panose="020B0502020104020203" pitchFamily="34" charset="0"/>
                <a:cs typeface="Arial" panose="020B0604020202020204" pitchFamily="34" charset="0"/>
              </a:rPr>
              <a:t>MoFA</a:t>
            </a:r>
            <a:endParaRPr lang="es-ES" sz="135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14313" indent="-214313">
              <a:buFontTx/>
              <a:buChar char="-"/>
            </a:pPr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IT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(5): MFA, MIN,  SIMEST, CDP,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IILA</a:t>
            </a:r>
          </a:p>
          <a:p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- LUX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(1): Lux-</a:t>
            </a:r>
            <a:r>
              <a:rPr lang="es-ES" sz="1350" dirty="0" err="1">
                <a:latin typeface="Gill Sans MT" panose="020B0502020104020203" pitchFamily="34" charset="0"/>
                <a:cs typeface="Arial" panose="020B0604020202020204" pitchFamily="34" charset="0"/>
              </a:rPr>
              <a:t>Dev</a:t>
            </a:r>
            <a:endParaRPr lang="es-ES" sz="135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- </a:t>
            </a:r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NL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(3): NL </a:t>
            </a:r>
            <a:r>
              <a:rPr lang="es-ES" sz="1350" dirty="0" err="1">
                <a:latin typeface="Gill Sans MT" panose="020B0502020104020203" pitchFamily="34" charset="0"/>
                <a:cs typeface="Arial" panose="020B0604020202020204" pitchFamily="34" charset="0"/>
              </a:rPr>
              <a:t>MoFA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, SONA/USONA, FMO</a:t>
            </a:r>
          </a:p>
          <a:p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- </a:t>
            </a:r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PT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 (1): IPAD</a:t>
            </a:r>
          </a:p>
          <a:p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- </a:t>
            </a:r>
            <a:r>
              <a:rPr lang="es-ES" sz="1350" b="1" dirty="0" err="1">
                <a:latin typeface="Gill Sans MT" panose="020B0502020104020203" pitchFamily="34" charset="0"/>
                <a:cs typeface="Arial" panose="020B0604020202020204" pitchFamily="34" charset="0"/>
              </a:rPr>
              <a:t>Afr.Sur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 (1): DBSA</a:t>
            </a:r>
          </a:p>
          <a:p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- </a:t>
            </a:r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SE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 (1): SIDA</a:t>
            </a:r>
          </a:p>
          <a:p>
            <a:pPr marL="64294" indent="-64294">
              <a:buFontTx/>
              <a:buChar char="-"/>
            </a:pPr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UK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 (3): DFID, BC, NI-CO</a:t>
            </a:r>
          </a:p>
          <a:p>
            <a:pPr marL="64294" indent="-64294">
              <a:buFontTx/>
              <a:buChar char="-"/>
            </a:pPr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POR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(1): CICL</a:t>
            </a:r>
          </a:p>
          <a:p>
            <a:pPr marL="64294" indent="-64294">
              <a:buFontTx/>
              <a:buChar char="-"/>
            </a:pPr>
            <a:r>
              <a:rPr lang="es-ES" sz="1350" b="1" dirty="0">
                <a:latin typeface="Gill Sans MT" panose="020B0502020104020203" pitchFamily="34" charset="0"/>
                <a:cs typeface="Arial" panose="020B0604020202020204" pitchFamily="34" charset="0"/>
              </a:rPr>
              <a:t>USA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(1): </a:t>
            </a:r>
            <a:r>
              <a:rPr lang="es-ES" sz="1350" dirty="0">
                <a:latin typeface="Gill Sans MT" panose="020B0502020104020203" pitchFamily="34" charset="0"/>
                <a:cs typeface="Arial" panose="020B0604020202020204" pitchFamily="34" charset="0"/>
              </a:rPr>
              <a:t>USAID</a:t>
            </a:r>
            <a:endParaRPr lang="es-ES" sz="13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5" name="3 Rectángulo">
            <a:extLst>
              <a:ext uri="{FF2B5EF4-FFF2-40B4-BE49-F238E27FC236}">
                <a16:creationId xmlns:a16="http://schemas.microsoft.com/office/drawing/2014/main" id="{8469E64F-5E66-4DBB-B78E-4FA47A0029D9}"/>
              </a:ext>
            </a:extLst>
          </p:cNvPr>
          <p:cNvSpPr/>
          <p:nvPr/>
        </p:nvSpPr>
        <p:spPr>
          <a:xfrm>
            <a:off x="6037119" y="2521494"/>
            <a:ext cx="2833259" cy="2118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B45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ts val="1500"/>
              </a:spcBef>
              <a:buClr>
                <a:srgbClr val="002776"/>
              </a:buClr>
              <a:defRPr/>
            </a:pPr>
            <a:r>
              <a:rPr lang="en-US" sz="1350" b="1" u="sng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Organizaciones</a:t>
            </a:r>
            <a:r>
              <a:rPr lang="en-US" sz="1350" b="1" u="sng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1350" b="1" u="sng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internacionales</a:t>
            </a:r>
            <a:r>
              <a:rPr lang="en-US" sz="1350" b="1" u="sng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:</a:t>
            </a:r>
            <a:endParaRPr lang="en-US" sz="1350" b="1" u="sng" dirty="0">
              <a:solidFill>
                <a:srgbClr val="002776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Naciones</a:t>
            </a:r>
            <a:r>
              <a:rPr lang="en-US" sz="1350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Unidas</a:t>
            </a:r>
            <a:r>
              <a:rPr lang="en-US" sz="1350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: FAFA 2003 (2ª </a:t>
            </a:r>
            <a:r>
              <a:rPr lang="en-US" sz="1350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revisión</a:t>
            </a:r>
            <a:r>
              <a:rPr lang="en-US" sz="1350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</a:t>
            </a:r>
            <a:r>
              <a:rPr lang="en-US" sz="1350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vigor </a:t>
            </a:r>
            <a:r>
              <a:rPr lang="en-US" sz="1350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desde</a:t>
            </a:r>
            <a:r>
              <a:rPr lang="en-US" sz="1350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01/2019)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Grupo</a:t>
            </a:r>
            <a:r>
              <a:rPr lang="en-US" sz="1350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Banco Mundial: </a:t>
            </a:r>
            <a:r>
              <a:rPr lang="en-US" sz="1350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Acuerdo</a:t>
            </a:r>
            <a:r>
              <a:rPr lang="en-US" sz="1350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Marco 2009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OSCE, OCDE, </a:t>
            </a:r>
            <a:r>
              <a:rPr lang="en-US" sz="1350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Consejo</a:t>
            </a:r>
            <a:r>
              <a:rPr lang="en-US" sz="1350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Europa, FMI, BID, OIM,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Otras</a:t>
            </a:r>
            <a:r>
              <a:rPr lang="en-US" sz="1350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como</a:t>
            </a:r>
            <a:r>
              <a:rPr lang="en-US" sz="1350" dirty="0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OEI </a:t>
            </a:r>
            <a:r>
              <a:rPr lang="en-US" sz="1350" dirty="0" err="1">
                <a:solidFill>
                  <a:srgbClr val="00277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etc</a:t>
            </a:r>
            <a:endParaRPr lang="es-ES" sz="13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C487E137BF841935A7CC2EE8099C2" ma:contentTypeVersion="11" ma:contentTypeDescription="Crear nuevo documento." ma:contentTypeScope="" ma:versionID="f71db89a1f297e4e3607075c3f36bd63">
  <xsd:schema xmlns:xsd="http://www.w3.org/2001/XMLSchema" xmlns:xs="http://www.w3.org/2001/XMLSchema" xmlns:p="http://schemas.microsoft.com/office/2006/metadata/properties" xmlns:ns2="2a1dd4d7-125e-477a-8805-fbec1f335103" targetNamespace="http://schemas.microsoft.com/office/2006/metadata/properties" ma:root="true" ma:fieldsID="c74659be358f6886dfbb36c8d5454152" ns2:_="">
    <xsd:import namespace="2a1dd4d7-125e-477a-8805-fbec1f335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dd4d7-125e-477a-8805-fbec1f335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678935-F028-424D-8809-E4B50DAFDEE8}"/>
</file>

<file path=customXml/itemProps2.xml><?xml version="1.0" encoding="utf-8"?>
<ds:datastoreItem xmlns:ds="http://schemas.openxmlformats.org/officeDocument/2006/customXml" ds:itemID="{2A6DF688-D614-4206-B8C5-63ED418B8D8E}"/>
</file>

<file path=customXml/itemProps3.xml><?xml version="1.0" encoding="utf-8"?>
<ds:datastoreItem xmlns:ds="http://schemas.openxmlformats.org/officeDocument/2006/customXml" ds:itemID="{CCA75D0E-5FD6-406E-ACF2-10AFB6CF4D3B}"/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1160</Words>
  <Application>Microsoft Office PowerPoint</Application>
  <PresentationFormat>Presentación en pantalla (4:3)</PresentationFormat>
  <Paragraphs>274</Paragraphs>
  <Slides>20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Wingdings</vt:lpstr>
      <vt:lpstr>Tema de Office</vt:lpstr>
      <vt:lpstr>Presentación de PowerPoint</vt:lpstr>
      <vt:lpstr>Modalidades de Gestión Indirecta</vt:lpstr>
      <vt:lpstr>COOPERACIÓN DELEGADA </vt:lpstr>
      <vt:lpstr>El Blending</vt:lpstr>
      <vt:lpstr>HISTÓRICO </vt:lpstr>
      <vt:lpstr>La Cooperación Delegada y los ODS</vt:lpstr>
      <vt:lpstr>EVOLUCIÓN DE LOS FONDOS GESTIONADOS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CICLO DE PROYECTO </vt:lpstr>
      <vt:lpstr>CICLO DE PROYECTO </vt:lpstr>
      <vt:lpstr>HISTÓRICO </vt:lpstr>
      <vt:lpstr>NUEVO REGLAMENTO FINANCIERO FR 2018/1046</vt:lpstr>
      <vt:lpstr>Ejemplos de proyectos</vt:lpstr>
      <vt:lpstr>Ejemplos de proyectos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Becas Dgrafico1</dc:creator>
  <cp:lastModifiedBy>Gómez-Pavón López, Miguel</cp:lastModifiedBy>
  <cp:revision>162</cp:revision>
  <dcterms:created xsi:type="dcterms:W3CDTF">2013-08-27T13:49:07Z</dcterms:created>
  <dcterms:modified xsi:type="dcterms:W3CDTF">2022-02-07T10:57:26Z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0x0101006D1C487E137BF841935A7CC2EE8099C2</vt:lpwstr>
  </property>
</Properties>
</file>