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91" r:id="rId3"/>
  </p:sldMasterIdLst>
  <p:notesMasterIdLst>
    <p:notesMasterId r:id="rId21"/>
  </p:notesMasterIdLst>
  <p:handoutMasterIdLst>
    <p:handoutMasterId r:id="rId22"/>
  </p:handoutMasterIdLst>
  <p:sldIdLst>
    <p:sldId id="258" r:id="rId4"/>
    <p:sldId id="379" r:id="rId5"/>
    <p:sldId id="366" r:id="rId6"/>
    <p:sldId id="367" r:id="rId7"/>
    <p:sldId id="378" r:id="rId8"/>
    <p:sldId id="370" r:id="rId9"/>
    <p:sldId id="375" r:id="rId10"/>
    <p:sldId id="368" r:id="rId11"/>
    <p:sldId id="333" r:id="rId12"/>
    <p:sldId id="338" r:id="rId13"/>
    <p:sldId id="342" r:id="rId14"/>
    <p:sldId id="346" r:id="rId15"/>
    <p:sldId id="350" r:id="rId16"/>
    <p:sldId id="353" r:id="rId17"/>
    <p:sldId id="376" r:id="rId18"/>
    <p:sldId id="377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2BEF2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0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1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6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5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4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suggest starting with GAWB</a:t>
            </a:r>
            <a:r>
              <a:rPr lang="en-GB" baseline="0" dirty="0"/>
              <a:t> – even though not in order, it provides narrative for energy and transport too.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2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2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60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32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40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853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83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2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3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9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107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970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85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9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04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097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9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10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60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77"/>
            <a:ext cx="12197600" cy="719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7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1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6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6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3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85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7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6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250031"/>
            <a:ext cx="8016240" cy="152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453639"/>
            <a:ext cx="9890760" cy="372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ED8A-D8FD-462F-8789-2DC248008C0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03CA-67B2-4C42-9B06-B5DD1F4D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Economic and Investment Plan</a:t>
            </a:r>
            <a:br>
              <a:rPr lang="en-GB" dirty="0" smtClean="0"/>
            </a:br>
            <a:r>
              <a:rPr lang="en-GB" dirty="0" smtClean="0"/>
              <a:t>for the Western Balkans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Webinar on European </a:t>
            </a:r>
            <a:r>
              <a:rPr lang="en-US" dirty="0" smtClean="0"/>
              <a:t>funding </a:t>
            </a:r>
            <a:r>
              <a:rPr lang="en-US" dirty="0"/>
              <a:t>opportunities in Western Balkans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5832224"/>
            <a:ext cx="5040313" cy="528998"/>
          </a:xfrm>
        </p:spPr>
        <p:txBody>
          <a:bodyPr/>
          <a:lstStyle/>
          <a:p>
            <a:r>
              <a:rPr lang="en-GB" dirty="0" smtClean="0"/>
              <a:t>10 February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456171"/>
            <a:ext cx="10905699" cy="12316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lvl="0" indent="0"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Energy connectivity,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decarbonisation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clean energy, digitalization of the system and smart grids, and energy security</a:t>
            </a: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71" y="279473"/>
            <a:ext cx="10515600" cy="782357"/>
          </a:xfrm>
        </p:spPr>
        <p:txBody>
          <a:bodyPr/>
          <a:lstStyle/>
          <a:p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2 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5671" y="2915741"/>
            <a:ext cx="10905699" cy="2479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Components</a:t>
            </a:r>
          </a:p>
          <a:p>
            <a:pPr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b="1" dirty="0" err="1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Decarbonisation</a:t>
            </a:r>
            <a:r>
              <a:rPr lang="en-US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clean </a:t>
            </a:r>
            <a:r>
              <a:rPr lang="en-US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harnessing </a:t>
            </a: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and transiting away from coal;</a:t>
            </a:r>
            <a:endParaRPr lang="en-GB" sz="2000" dirty="0">
              <a:solidFill>
                <a:srgbClr val="4D4D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technologies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increased </a:t>
            </a:r>
            <a:r>
              <a:rPr lang="en-US" sz="2000" dirty="0" err="1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system and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grids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</a:p>
          <a:p>
            <a:pPr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</a:t>
            </a:r>
            <a:r>
              <a:rPr lang="en-GB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GB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000" dirty="0">
              <a:solidFill>
                <a:srgbClr val="4D4D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connectivity.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69" y="1110483"/>
            <a:ext cx="10905699" cy="143943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lvl="0" indent="0">
              <a:spcAft>
                <a:spcPts val="0"/>
              </a:spcAft>
              <a:buClrTx/>
              <a:buNone/>
              <a:defRPr/>
            </a:pP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Decarbonisation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climate resilience, depollution of air/water/soil, green infrastructure, circular economy, sustainable farming/food production, protecting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biodiversity</a:t>
            </a: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69" y="111512"/>
            <a:ext cx="10515600" cy="782357"/>
          </a:xfrm>
        </p:spPr>
        <p:txBody>
          <a:bodyPr/>
          <a:lstStyle/>
          <a:p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3 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Green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5670" y="2632711"/>
            <a:ext cx="10905699" cy="306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Components</a:t>
            </a:r>
          </a:p>
          <a:p>
            <a:pPr marL="0" lvl="0" indent="0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Upgrading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infrastructure, greening the built environment, investments in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climate-smart technologies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techniques in the field of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waste management, water, sanitation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disaster preparedness, establishment of air and water monitoring systems and pollution prevention measures, and </a:t>
            </a: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field of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transformation of </a:t>
            </a:r>
            <a:r>
              <a:rPr lang="en-US" sz="2000" b="1" dirty="0" err="1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-food systems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rural </a:t>
            </a: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</a:p>
          <a:p>
            <a:pPr marL="0" lvl="0" indent="0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Nature-based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will be encouraged and supported.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1" y="1312980"/>
            <a:ext cx="10905699" cy="12316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lvl="0" indent="0"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Digital connectivity and access to digital infrastructures for citizens, businesses and education institutions with a focus on remote areas and to lower-income population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71" y="270987"/>
            <a:ext cx="10515600" cy="782357"/>
          </a:xfrm>
        </p:spPr>
        <p:txBody>
          <a:bodyPr/>
          <a:lstStyle/>
          <a:p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4 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Digital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5671" y="2625809"/>
            <a:ext cx="10905699" cy="306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Components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connectivity and access to digital </a:t>
            </a:r>
            <a:r>
              <a:rPr lang="en-US" sz="2000" b="1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infrastructures</a:t>
            </a: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particular focus on remote areas and to lower-income population.  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digital infrastructures should take into account the need to ensure infrastructure resilience and energy efficiency and the security of digital infrastructures should be improved;  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infrastructures for citizens, businesses and for education institutions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(including collaborative digital environments).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671" y="321091"/>
            <a:ext cx="10515600" cy="782357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Sector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621" y="1321041"/>
            <a:ext cx="10807815" cy="172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MSMEs support across green and digital transition, sustainable agriculture, trade and financial inclusion as well as financial/financing diversification and business climate</a:t>
            </a:r>
          </a:p>
          <a:p>
            <a:pPr marL="0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0621" y="2941549"/>
            <a:ext cx="10905699" cy="285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Components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Green transition; Sustainable agriculture; Digital transition and innovation; trade and value chains within the region and with the EU; Financial Inclusion; financial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financing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diversification and Business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climate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671" y="321091"/>
            <a:ext cx="10515600" cy="782357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6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Human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552" y="1365156"/>
            <a:ext cx="10905699" cy="13822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Unleash economic growth potential. Focus on digitalization, renewable energy and energy efficiency in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infrastructures</a:t>
            </a:r>
            <a:r>
              <a:rPr lang="en-GB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5552" y="2747434"/>
            <a:ext cx="10710650" cy="3006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Components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Investments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new and/or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upgraded facilities in the field of education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(from early childhood education to high-level education),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health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complying with clean energy, environmental protection, disaster resilience, including to climate change impacts, sustainable infrastructures and digitalization.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Investments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to incorporate and /or address the priorities of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digital and green agenda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Western Balkans.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Investments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to be part of a country or regional education and health strategies and target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explicitly inclusion of disadvantaged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409" y="125413"/>
            <a:ext cx="10515600" cy="1096558"/>
          </a:xfrm>
        </p:spPr>
        <p:txBody>
          <a:bodyPr/>
          <a:lstStyle/>
          <a:p>
            <a:r>
              <a:rPr lang="en-IE" dirty="0" smtClean="0"/>
              <a:t>Approved WBIF infrastructure projects to be tendered </a:t>
            </a:r>
            <a:r>
              <a:rPr lang="en-IE" sz="2800" dirty="0" smtClean="0"/>
              <a:t>(1/2)</a:t>
            </a:r>
            <a:endParaRPr lang="en-IE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20321"/>
              </p:ext>
            </p:extLst>
          </p:nvPr>
        </p:nvGraphicFramePr>
        <p:xfrm>
          <a:off x="299258" y="1571106"/>
          <a:ext cx="11637819" cy="4400379"/>
        </p:xfrm>
        <a:graphic>
          <a:graphicData uri="http://schemas.openxmlformats.org/drawingml/2006/table">
            <a:tbl>
              <a:tblPr/>
              <a:tblGrid>
                <a:gridCol w="1334499">
                  <a:extLst>
                    <a:ext uri="{9D8B030D-6E8A-4147-A177-3AD203B41FA5}">
                      <a16:colId xmlns:a16="http://schemas.microsoft.com/office/drawing/2014/main" val="3660822675"/>
                    </a:ext>
                  </a:extLst>
                </a:gridCol>
                <a:gridCol w="1465996">
                  <a:extLst>
                    <a:ext uri="{9D8B030D-6E8A-4147-A177-3AD203B41FA5}">
                      <a16:colId xmlns:a16="http://schemas.microsoft.com/office/drawing/2014/main" val="2056934139"/>
                    </a:ext>
                  </a:extLst>
                </a:gridCol>
                <a:gridCol w="6551324">
                  <a:extLst>
                    <a:ext uri="{9D8B030D-6E8A-4147-A177-3AD203B41FA5}">
                      <a16:colId xmlns:a16="http://schemas.microsoft.com/office/drawing/2014/main" val="33143316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57580386"/>
                    </a:ext>
                  </a:extLst>
                </a:gridCol>
              </a:tblGrid>
              <a:tr h="2759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Project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Total project cost (€)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93148"/>
                  </a:ext>
                </a:extLst>
              </a:tr>
              <a:tr h="35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Serbia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Digital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Rural Broadband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Rollout Phase 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106.450.000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050049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North Macedonia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Energy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Oslomej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2 and Bitola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Solar Photovoltaic Power Plants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25.465.000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46133"/>
                  </a:ext>
                </a:extLst>
              </a:tr>
              <a:tr h="4383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Serbia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Energy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Trans-Balkan Electricity Corridor: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Obrenovac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Bajina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Bašta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Grid Section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58.700.000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911930"/>
                  </a:ext>
                </a:extLst>
              </a:tr>
              <a:tr h="373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Bosnia and Herzegovina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Visoko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Water Supply Project: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Mostre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Subsystem and Water Network Reconstruction Phase 3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8.250.000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189647"/>
                  </a:ext>
                </a:extLst>
              </a:tr>
              <a:tr h="35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Kosovo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Wastewater Treatment Plant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and Sewerage Network Extension and Rehabilitation in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Gjilan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24.458.965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81188"/>
                  </a:ext>
                </a:extLst>
              </a:tr>
              <a:tr h="35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Kosovo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Wastewater Treatment Plant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and Sewerage Network for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Mitrovica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31.172.180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655536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Kosovo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Construction of </a:t>
                      </a:r>
                      <a:r>
                        <a:rPr lang="en-US" sz="16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Kremenate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Dam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: Detailed Design Update, Tender Dossier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48.235.000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13541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Montenego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Boka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Bay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Water Supply and Wastewater Collection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25.002.825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776855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Montenego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Environment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Bijelo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Polje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Wastewater Treatment Plant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6.770.650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62676"/>
                  </a:ext>
                </a:extLst>
              </a:tr>
              <a:tr h="373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Montenego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Social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Construction of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Mojkovac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Prison Facility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23.734.525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65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7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409" y="125413"/>
            <a:ext cx="10515600" cy="1096558"/>
          </a:xfrm>
        </p:spPr>
        <p:txBody>
          <a:bodyPr/>
          <a:lstStyle/>
          <a:p>
            <a:r>
              <a:rPr lang="en-IE" dirty="0" smtClean="0"/>
              <a:t>Approved WBIF infrastructure projects to be tendered </a:t>
            </a:r>
            <a:r>
              <a:rPr lang="en-IE" sz="2800" dirty="0" smtClean="0"/>
              <a:t>(2/2)</a:t>
            </a:r>
            <a:endParaRPr lang="en-IE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17904"/>
              </p:ext>
            </p:extLst>
          </p:nvPr>
        </p:nvGraphicFramePr>
        <p:xfrm>
          <a:off x="207818" y="1305098"/>
          <a:ext cx="11671069" cy="5325058"/>
        </p:xfrm>
        <a:graphic>
          <a:graphicData uri="http://schemas.openxmlformats.org/drawingml/2006/table">
            <a:tbl>
              <a:tblPr/>
              <a:tblGrid>
                <a:gridCol w="780723">
                  <a:extLst>
                    <a:ext uri="{9D8B030D-6E8A-4147-A177-3AD203B41FA5}">
                      <a16:colId xmlns:a16="http://schemas.microsoft.com/office/drawing/2014/main" val="29653214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459234"/>
                    </a:ext>
                  </a:extLst>
                </a:gridCol>
                <a:gridCol w="8765418">
                  <a:extLst>
                    <a:ext uri="{9D8B030D-6E8A-4147-A177-3AD203B41FA5}">
                      <a16:colId xmlns:a16="http://schemas.microsoft.com/office/drawing/2014/main" val="3198488331"/>
                    </a:ext>
                  </a:extLst>
                </a:gridCol>
                <a:gridCol w="1210528">
                  <a:extLst>
                    <a:ext uri="{9D8B030D-6E8A-4147-A177-3AD203B41FA5}">
                      <a16:colId xmlns:a16="http://schemas.microsoft.com/office/drawing/2014/main" val="1879628215"/>
                    </a:ext>
                  </a:extLst>
                </a:gridCol>
              </a:tblGrid>
              <a:tr h="2547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Project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Total project cost (</a:t>
                      </a:r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79666"/>
                  </a:ext>
                </a:extLst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ALB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Mediterranean Corridor: Tirana Bypass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190.652.506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263990"/>
                  </a:ext>
                </a:extLst>
              </a:tr>
              <a:tr h="359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ALB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Mediterranean Corridor: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Vorë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- Han i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Hotit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R2 Railway Line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266.995.000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021789"/>
                  </a:ext>
                </a:extLst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B&amp;H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Rhine/Danube Corridor: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Demining the Right Bank of the Sava River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in Bosnia and Herzegovina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38.000.000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401911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B&amp;H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Mediterranean Corridor: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Medakovo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Ozimice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Vc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Motorway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Subsection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202.110.649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63703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B&amp;H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Mediterranean Corridor: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Šamac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Doboj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Rječica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Vc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Railway 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Section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162.512.000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982641"/>
                  </a:ext>
                </a:extLst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Tender Documents and Supervision of Works for: Orient/East-Med Corridor: Kosovo – Serbia R7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Road Interconnection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Pristina –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Merdare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Section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204.696.558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555173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Orient/East-Med Corridor: Kosovo – Serbia R7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Road Interconnection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Pristina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Merdare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Section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204.696.558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038106"/>
                  </a:ext>
                </a:extLst>
              </a:tr>
              <a:tr h="359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KOS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Orient/East-Med Corridor: General 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Rehabilitation of Railway Route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 in Kosovo, </a:t>
                      </a:r>
                      <a:r>
                        <a:rPr lang="en-US" sz="16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Signalling</a:t>
                      </a:r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and Telecoms 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for Phase 1 and Phase 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56.085.282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45501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MK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Orient/East-Med Corridor: North Macedonia – Albania CVIII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Road Interconnection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Bukojčani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Kičevo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Subsection in North Macedonia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136.548.914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500613"/>
                  </a:ext>
                </a:extLst>
              </a:tr>
              <a:tr h="3896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MK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North Macedonia – Bulgaria CVIII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Rail Interconnection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Kriva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Palanka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Border with Bulgaria Section 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412.272.087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223406"/>
                  </a:ext>
                </a:extLst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Orient/East-Med Corridor: Serbia – Bulgaria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CXc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Rail Interconnection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Niš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Dimitrovgrad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Section (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Electrification and Signalling)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55.777.000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395430"/>
                  </a:ext>
                </a:extLst>
              </a:tr>
              <a:tr h="3146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Transport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Orient/East-Med Corridor: Serbia – Kosovo R7 </a:t>
                      </a:r>
                      <a:r>
                        <a:rPr lang="en-GB" sz="16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Road Interconnection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Niš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Merošina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) – 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Pločnik</a:t>
                      </a:r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GB" sz="16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Beloljin</a:t>
                      </a: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262.400.000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27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1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2" y="311410"/>
            <a:ext cx="10515600" cy="782357"/>
          </a:xfrm>
        </p:spPr>
        <p:txBody>
          <a:bodyPr/>
          <a:lstStyle/>
          <a:p>
            <a:r>
              <a:rPr lang="es-ES" dirty="0" smtClean="0"/>
              <a:t>Western </a:t>
            </a:r>
            <a:r>
              <a:rPr lang="es-ES" dirty="0" err="1" smtClean="0"/>
              <a:t>Balkans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78" y="1599239"/>
            <a:ext cx="9454288" cy="49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5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87219"/>
            <a:ext cx="10515600" cy="782357"/>
          </a:xfrm>
        </p:spPr>
        <p:txBody>
          <a:bodyPr/>
          <a:lstStyle/>
          <a:p>
            <a:r>
              <a:rPr lang="fr-BE" dirty="0" err="1" smtClean="0"/>
              <a:t>Economic</a:t>
            </a:r>
            <a:r>
              <a:rPr lang="fr-BE" dirty="0" smtClean="0"/>
              <a:t> and Investment Plan  (EIP)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170" y="1548447"/>
            <a:ext cx="5404272" cy="1615144"/>
          </a:xfrm>
        </p:spPr>
        <p:txBody>
          <a:bodyPr/>
          <a:lstStyle/>
          <a:p>
            <a:r>
              <a:rPr lang="pt-BR" sz="2000" dirty="0" smtClean="0"/>
              <a:t>Response </a:t>
            </a:r>
            <a:r>
              <a:rPr lang="pt-BR" sz="2000" b="1" dirty="0" smtClean="0"/>
              <a:t>to ongoing COVID-19 crisis </a:t>
            </a:r>
            <a:r>
              <a:rPr lang="pt-BR" sz="2000" dirty="0" smtClean="0"/>
              <a:t>and spurring Western Balkan’s </a:t>
            </a:r>
            <a:r>
              <a:rPr lang="pt-BR" sz="2000" b="1" dirty="0" smtClean="0"/>
              <a:t>economic convergence </a:t>
            </a:r>
            <a:r>
              <a:rPr lang="pt-BR" sz="2000" dirty="0" smtClean="0"/>
              <a:t>with the EU, underpinned by </a:t>
            </a:r>
            <a:r>
              <a:rPr lang="pt-BR" sz="2000" b="1" dirty="0" smtClean="0"/>
              <a:t>green and digital transition</a:t>
            </a:r>
            <a:r>
              <a:rPr lang="pt-BR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36" y="1444306"/>
            <a:ext cx="3949777" cy="26374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15639" y="4260868"/>
            <a:ext cx="3662274" cy="1838961"/>
          </a:xfrm>
        </p:spPr>
        <p:txBody>
          <a:bodyPr/>
          <a:lstStyle/>
          <a:p>
            <a:pPr algn="just"/>
            <a:r>
              <a:rPr lang="en-GB" sz="2000" dirty="0"/>
              <a:t>N</a:t>
            </a:r>
            <a:r>
              <a:rPr lang="en-GB" sz="2000" i="0" dirty="0" smtClean="0"/>
              <a:t>ew </a:t>
            </a:r>
            <a:r>
              <a:rPr lang="en-GB" sz="2000" b="1" i="0" dirty="0"/>
              <a:t>Western Balkans Guarantee </a:t>
            </a:r>
            <a:r>
              <a:rPr lang="en-GB" sz="2000" i="0" dirty="0"/>
              <a:t>facility, which can raise investments of up to </a:t>
            </a:r>
            <a:r>
              <a:rPr lang="en-GB" sz="2000" b="1" i="0" dirty="0"/>
              <a:t>€ 20 billion</a:t>
            </a:r>
            <a:r>
              <a:rPr lang="en-GB" sz="2000" i="0" dirty="0"/>
              <a:t>. </a:t>
            </a:r>
            <a:endParaRPr lang="en-GB" sz="2000" i="0" dirty="0" smtClean="0"/>
          </a:p>
          <a:p>
            <a:pPr algn="just"/>
            <a:endParaRPr lang="fr-BE" sz="2000" b="1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22" y="3184406"/>
            <a:ext cx="6157414" cy="29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2" y="1635347"/>
            <a:ext cx="5511397" cy="3991012"/>
          </a:xfrm>
          <a:prstGeom prst="rect">
            <a:avLst/>
          </a:prstGeom>
        </p:spPr>
      </p:pic>
      <p:sp>
        <p:nvSpPr>
          <p:cNvPr id="32" name="Text Placeholder 3"/>
          <p:cNvSpPr txBox="1">
            <a:spLocks/>
          </p:cNvSpPr>
          <p:nvPr/>
        </p:nvSpPr>
        <p:spPr>
          <a:xfrm>
            <a:off x="466531" y="1635347"/>
            <a:ext cx="5850292" cy="2406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 smtClean="0"/>
              <a:t>Informed by the European Green Deal</a:t>
            </a:r>
          </a:p>
          <a:p>
            <a:r>
              <a:rPr lang="en-IE" sz="2200" dirty="0" smtClean="0"/>
              <a:t>Embedded in the EIP </a:t>
            </a:r>
          </a:p>
          <a:p>
            <a:r>
              <a:rPr lang="en-IE" sz="2200" dirty="0" smtClean="0"/>
              <a:t>Endorsed by Western Balkans leaders at Sofia Summit</a:t>
            </a:r>
            <a:endParaRPr lang="en-IE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0722" y="287219"/>
            <a:ext cx="10515600" cy="782357"/>
          </a:xfrm>
        </p:spPr>
        <p:txBody>
          <a:bodyPr/>
          <a:lstStyle/>
          <a:p>
            <a:r>
              <a:rPr lang="fr-BE" dirty="0" smtClean="0"/>
              <a:t>Green Agenda for the Western Balkans</a:t>
            </a:r>
            <a:endParaRPr lang="fr-BE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66531" y="4041400"/>
            <a:ext cx="5952929" cy="2601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Forthcoming WB Agenda on Research, Innovation, Education, Culture, Youth and Sports</a:t>
            </a:r>
          </a:p>
          <a:p>
            <a:r>
              <a:rPr lang="en-US" dirty="0" smtClean="0"/>
              <a:t>Focus on Human Capital, Digital Transformation &amp; Green Deal</a:t>
            </a:r>
          </a:p>
          <a:p>
            <a:r>
              <a:rPr lang="en-US" dirty="0"/>
              <a:t>Supporting </a:t>
            </a:r>
            <a:r>
              <a:rPr lang="en-US" dirty="0" smtClean="0"/>
              <a:t>association </a:t>
            </a:r>
            <a:r>
              <a:rPr lang="en-US" dirty="0"/>
              <a:t>to all </a:t>
            </a:r>
            <a:r>
              <a:rPr lang="en-US" dirty="0" smtClean="0"/>
              <a:t>EU </a:t>
            </a:r>
            <a:r>
              <a:rPr lang="en-US" dirty="0" err="1"/>
              <a:t>programmes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59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296" y="2871661"/>
            <a:ext cx="4900467" cy="122097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52" y="3128204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WB Guarantee Facility (EFSD+)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Windows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5570" y="2871660"/>
            <a:ext cx="5337410" cy="3892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571" y="3128204"/>
            <a:ext cx="533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WBIF Blending (public &amp; private)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priorities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252" y="1271413"/>
            <a:ext cx="10595728" cy="1490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D62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0" y="1840910"/>
            <a:ext cx="10529740" cy="828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52" y="1325329"/>
            <a:ext cx="1059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B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WBIF Intervention Areas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4B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5569" y="4844254"/>
            <a:ext cx="5337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Sustainable transport;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Clean energy;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Environment &amp; climate;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Digital future;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Competitiveness of the private sector;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Human capital development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53" y="4202037"/>
            <a:ext cx="2325370" cy="256170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208" y="4222905"/>
            <a:ext cx="232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architecture  investment windows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208" y="4978640"/>
            <a:ext cx="23215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MSME finance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Connectivity: Energy, Transport and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Sustainable Agriculture, Biodiversity, Forests and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Sustainable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Sustainable Finance and Impact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Human Development</a:t>
            </a:r>
            <a:endParaRPr kumimoji="0" lang="en-GB" sz="11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213" y="4202152"/>
            <a:ext cx="2325370" cy="256170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168" y="4223020"/>
            <a:ext cx="232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EIB-dedicated investment window(s)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6033" y="5347246"/>
            <a:ext cx="2321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Sovereign, and non-commercial </a:t>
            </a: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sub-sovereign</a:t>
            </a:r>
            <a:endParaRPr kumimoji="0" lang="en-GB" sz="11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886EE7-164D-4A9E-901F-D4CC9F07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50031"/>
            <a:ext cx="8016240" cy="100519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Investment Windows and Investment Priorities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3669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0C99203-09E6-42E8-A4DA-4AF4E1100482}"/>
              </a:ext>
            </a:extLst>
          </p:cNvPr>
          <p:cNvSpPr txBox="1">
            <a:spLocks/>
          </p:cNvSpPr>
          <p:nvPr/>
        </p:nvSpPr>
        <p:spPr>
          <a:xfrm>
            <a:off x="1280767" y="1336030"/>
            <a:ext cx="9928759" cy="53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B99"/>
              </a:buClr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WBIF will be the main instrument to deliver on the EIP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5866" y="2035578"/>
            <a:ext cx="4835952" cy="45437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0434" y="2142993"/>
            <a:ext cx="3723677" cy="32755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1836" y="4108462"/>
            <a:ext cx="3535141" cy="123742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WB Enterprise Development and Innovation Facility (EDIF)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1836" y="2731444"/>
            <a:ext cx="3535141" cy="1237431"/>
          </a:xfrm>
          <a:prstGeom prst="rect">
            <a:avLst/>
          </a:prstGeom>
          <a:solidFill>
            <a:srgbClr val="BDDEFF"/>
          </a:solidFill>
          <a:ln w="6350" cap="flat" cmpd="sng" algn="ctr">
            <a:solidFill>
              <a:srgbClr val="BDDE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WBIF public investment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2854" y="2193848"/>
            <a:ext cx="37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Tw Cen MT" panose="020B0602020104020603"/>
              </a:rPr>
              <a:t>WBIF </a:t>
            </a:r>
            <a:r>
              <a:rPr lang="es-ES" sz="2400" dirty="0" err="1" smtClean="0">
                <a:solidFill>
                  <a:prstClr val="black"/>
                </a:solidFill>
                <a:latin typeface="Tw Cen MT" panose="020B0602020104020603"/>
              </a:rPr>
              <a:t>Blending</a:t>
            </a:r>
            <a:endParaRPr lang="es-ES" sz="24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01525" y="2232684"/>
            <a:ext cx="2759816" cy="63159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Investment Grants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01525" y="3178490"/>
            <a:ext cx="2759816" cy="63159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Technical Assistance Grants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01525" y="4099741"/>
            <a:ext cx="2759816" cy="63159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Risk-sharing instruments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608952" y="2575438"/>
            <a:ext cx="2645586" cy="75160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>
            <a:off x="5608952" y="3352805"/>
            <a:ext cx="2645586" cy="14148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V="1">
            <a:off x="5646661" y="2731444"/>
            <a:ext cx="2607877" cy="1981345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 flipV="1">
            <a:off x="5637232" y="3621254"/>
            <a:ext cx="2611229" cy="1117294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V="1">
            <a:off x="5646661" y="4578294"/>
            <a:ext cx="2601800" cy="160253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1800433" y="5519752"/>
            <a:ext cx="3723677" cy="92384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14573" y="5735540"/>
            <a:ext cx="37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Tw Cen MT" panose="020B0602020104020603"/>
              </a:rPr>
              <a:t>WB </a:t>
            </a:r>
            <a:r>
              <a:rPr lang="es-ES" sz="2400" dirty="0" err="1" smtClean="0">
                <a:solidFill>
                  <a:prstClr val="black"/>
                </a:solidFill>
                <a:latin typeface="Tw Cen MT" panose="020B0602020104020603"/>
              </a:rPr>
              <a:t>Guarantee</a:t>
            </a:r>
            <a:r>
              <a:rPr lang="es-ES" sz="24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w Cen MT" panose="020B0602020104020603"/>
              </a:rPr>
              <a:t>Facility</a:t>
            </a:r>
            <a:endParaRPr lang="es-ES" sz="2400" dirty="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679653" y="5519752"/>
            <a:ext cx="2568808" cy="440188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8401525" y="5020992"/>
            <a:ext cx="2759816" cy="92384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Guarantees for Infrastructure &amp; SME support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039278" y="3953495"/>
            <a:ext cx="454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prstClr val="black"/>
                </a:solidFill>
                <a:latin typeface="Tw Cen MT" panose="020B0602020104020603"/>
              </a:rPr>
              <a:t>WBIF</a:t>
            </a:r>
            <a:endParaRPr lang="es-ES" sz="40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87347" y="112628"/>
            <a:ext cx="10515600" cy="782357"/>
          </a:xfrm>
        </p:spPr>
        <p:txBody>
          <a:bodyPr/>
          <a:lstStyle/>
          <a:p>
            <a:r>
              <a:rPr lang="fr-BE" dirty="0" smtClean="0"/>
              <a:t>The Western Balkans Investment Framework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4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>
            <a:extLst>
              <a:ext uri="{FF2B5EF4-FFF2-40B4-BE49-F238E27FC236}">
                <a16:creationId xmlns:a16="http://schemas.microsoft.com/office/drawing/2014/main" id="{FF5D90B1-B00C-4CBC-8370-D36DB56A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41" y="126897"/>
            <a:ext cx="8568258" cy="776288"/>
          </a:xfrm>
        </p:spPr>
        <p:txBody>
          <a:bodyPr>
            <a:normAutofit/>
          </a:bodyPr>
          <a:lstStyle/>
          <a:p>
            <a:r>
              <a:rPr lang="en-GB" sz="3600" dirty="0"/>
              <a:t>How </a:t>
            </a:r>
            <a:r>
              <a:rPr lang="en-GB" sz="3600" dirty="0" smtClean="0"/>
              <a:t>does WBIF support works?</a:t>
            </a:r>
            <a:endParaRPr lang="en-GB" sz="3600" dirty="0"/>
          </a:p>
        </p:txBody>
      </p:sp>
      <p:cxnSp>
        <p:nvCxnSpPr>
          <p:cNvPr id="18" name="44 Conector recto de flecha"/>
          <p:cNvCxnSpPr/>
          <p:nvPr/>
        </p:nvCxnSpPr>
        <p:spPr>
          <a:xfrm flipH="1">
            <a:off x="3727847" y="3599551"/>
            <a:ext cx="1376167" cy="81914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964" y="4184514"/>
            <a:ext cx="841924" cy="296224"/>
          </a:xfrm>
          <a:prstGeom prst="rect">
            <a:avLst/>
          </a:prstGeom>
        </p:spPr>
      </p:pic>
      <p:pic>
        <p:nvPicPr>
          <p:cNvPr id="20" name="Picture 19" descr="ban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91" y="3826961"/>
            <a:ext cx="731869" cy="737459"/>
          </a:xfrm>
          <a:prstGeom prst="rect">
            <a:avLst/>
          </a:prstGeom>
        </p:spPr>
      </p:pic>
      <p:pic>
        <p:nvPicPr>
          <p:cNvPr id="21" name="Picture 20" descr="ban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91" y="5098623"/>
            <a:ext cx="731869" cy="737459"/>
          </a:xfrm>
          <a:prstGeom prst="rect">
            <a:avLst/>
          </a:prstGeom>
        </p:spPr>
      </p:pic>
      <p:cxnSp>
        <p:nvCxnSpPr>
          <p:cNvPr id="22" name="44 Conector recto de flecha"/>
          <p:cNvCxnSpPr/>
          <p:nvPr/>
        </p:nvCxnSpPr>
        <p:spPr>
          <a:xfrm flipV="1">
            <a:off x="8270784" y="4346599"/>
            <a:ext cx="504056" cy="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44 Conector recto de flecha"/>
          <p:cNvCxnSpPr/>
          <p:nvPr/>
        </p:nvCxnSpPr>
        <p:spPr>
          <a:xfrm flipV="1">
            <a:off x="8270784" y="5616923"/>
            <a:ext cx="504056" cy="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44 Conector recto de flecha"/>
          <p:cNvCxnSpPr/>
          <p:nvPr/>
        </p:nvCxnSpPr>
        <p:spPr>
          <a:xfrm flipV="1">
            <a:off x="6020080" y="4378554"/>
            <a:ext cx="1110825" cy="48846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44 Conector recto de flecha"/>
          <p:cNvCxnSpPr/>
          <p:nvPr/>
        </p:nvCxnSpPr>
        <p:spPr>
          <a:xfrm>
            <a:off x="6020080" y="4867016"/>
            <a:ext cx="1049851" cy="62427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62548" y="6032672"/>
            <a:ext cx="14093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latin typeface="Book Antiqua" panose="02040602050305030304" pitchFamily="18" charset="0"/>
              </a:rPr>
              <a:t>Financial </a:t>
            </a:r>
          </a:p>
          <a:p>
            <a:pPr algn="ctr"/>
            <a:r>
              <a:rPr lang="es-ES" sz="1000" dirty="0" err="1" smtClean="0">
                <a:latin typeface="Book Antiqua" panose="02040602050305030304" pitchFamily="18" charset="0"/>
              </a:rPr>
              <a:t>Intermediaries</a:t>
            </a:r>
            <a:r>
              <a:rPr lang="es-ES" sz="1000" dirty="0" smtClean="0">
                <a:latin typeface="Book Antiqua" panose="02040602050305030304" pitchFamily="18" charset="0"/>
              </a:rPr>
              <a:t> </a:t>
            </a:r>
            <a:r>
              <a:rPr lang="es-ES" sz="1000" dirty="0" err="1" smtClean="0">
                <a:latin typeface="Book Antiqua" panose="02040602050305030304" pitchFamily="18" charset="0"/>
              </a:rPr>
              <a:t>or</a:t>
            </a:r>
            <a:r>
              <a:rPr lang="es-ES" sz="1000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ES" sz="1000" dirty="0" err="1" smtClean="0">
                <a:latin typeface="Book Antiqua" panose="02040602050305030304" pitchFamily="18" charset="0"/>
              </a:rPr>
              <a:t>Governmental</a:t>
            </a:r>
            <a:r>
              <a:rPr lang="es-ES" sz="1000" dirty="0" smtClean="0">
                <a:latin typeface="Book Antiqua" panose="02040602050305030304" pitchFamily="18" charset="0"/>
              </a:rPr>
              <a:t> </a:t>
            </a:r>
            <a:r>
              <a:rPr lang="es-ES" sz="1000" dirty="0" err="1" smtClean="0">
                <a:latin typeface="Book Antiqua" panose="02040602050305030304" pitchFamily="18" charset="0"/>
              </a:rPr>
              <a:t>bodies</a:t>
            </a:r>
            <a:endParaRPr lang="es-ES" sz="10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76371" y="6067347"/>
            <a:ext cx="92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 smtClean="0">
                <a:latin typeface="Book Antiqua" panose="02040602050305030304" pitchFamily="18" charset="0"/>
              </a:rPr>
              <a:t>Beneficiaries</a:t>
            </a:r>
            <a:endParaRPr lang="es-ES" sz="10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1" y="5266300"/>
            <a:ext cx="667463" cy="56978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130905" y="6060979"/>
            <a:ext cx="1282591" cy="525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6" name="Rectangle 35"/>
          <p:cNvSpPr/>
          <p:nvPr/>
        </p:nvSpPr>
        <p:spPr>
          <a:xfrm>
            <a:off x="8759369" y="5998871"/>
            <a:ext cx="951574" cy="383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37" name="Picture 36" descr="broker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05" y="4223823"/>
            <a:ext cx="1361375" cy="1668783"/>
          </a:xfrm>
          <a:prstGeom prst="rect">
            <a:avLst/>
          </a:prstGeom>
        </p:spPr>
      </p:pic>
      <p:sp>
        <p:nvSpPr>
          <p:cNvPr id="38" name="Round Diagonal Corner Rectangle 37"/>
          <p:cNvSpPr/>
          <p:nvPr/>
        </p:nvSpPr>
        <p:spPr>
          <a:xfrm>
            <a:off x="1867302" y="1404677"/>
            <a:ext cx="6814599" cy="2030542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294383" y="1026389"/>
            <a:ext cx="3960439" cy="3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ClrTx/>
              <a:buNone/>
              <a:defRPr/>
            </a:pPr>
            <a:r>
              <a:rPr lang="es-ES" sz="1800" i="0" dirty="0" err="1" smtClean="0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</a:rPr>
              <a:t>Blending</a:t>
            </a:r>
            <a:r>
              <a:rPr lang="es-ES" sz="1800" i="0" dirty="0" smtClean="0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s-ES" sz="1800" i="0" dirty="0" err="1" smtClean="0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</a:rPr>
              <a:t>Facility</a:t>
            </a:r>
            <a:endParaRPr lang="en-GB" sz="1800" b="0" i="0" dirty="0">
              <a:solidFill>
                <a:schemeClr val="tx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389" y="1818471"/>
            <a:ext cx="825080" cy="485428"/>
          </a:xfrm>
          <a:prstGeom prst="rect">
            <a:avLst/>
          </a:prstGeom>
        </p:spPr>
      </p:pic>
      <p:pic>
        <p:nvPicPr>
          <p:cNvPr id="41" name="Picture 40" descr="government-building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8" y="2467074"/>
            <a:ext cx="702362" cy="702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404" y="2318691"/>
            <a:ext cx="717985" cy="2998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6461" y="2223827"/>
            <a:ext cx="722024" cy="373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7299" y="2782871"/>
            <a:ext cx="1331488" cy="2718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1266" y="2303899"/>
            <a:ext cx="889139" cy="4281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1" y="1562045"/>
            <a:ext cx="775142" cy="77514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05" y="2539993"/>
            <a:ext cx="776848" cy="776848"/>
          </a:xfrm>
          <a:prstGeom prst="rect">
            <a:avLst/>
          </a:prstGeom>
        </p:spPr>
      </p:pic>
      <p:graphicFrame>
        <p:nvGraphicFramePr>
          <p:cNvPr id="5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540061"/>
              </p:ext>
            </p:extLst>
          </p:nvPr>
        </p:nvGraphicFramePr>
        <p:xfrm>
          <a:off x="972163" y="3598394"/>
          <a:ext cx="2662993" cy="284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321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Blended</a:t>
                      </a:r>
                      <a:r>
                        <a:rPr lang="es-ES" sz="1600" b="1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="1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Finance</a:t>
                      </a:r>
                      <a:endParaRPr lang="es-ES" sz="16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63"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Equity</a:t>
                      </a:r>
                      <a:endParaRPr lang="es-ES" sz="16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86"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Public</a:t>
                      </a:r>
                      <a:r>
                        <a:rPr lang="es-ES" sz="1600" b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sector </a:t>
                      </a:r>
                      <a:r>
                        <a:rPr lang="es-ES" sz="1600" b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financing</a:t>
                      </a:r>
                      <a:endParaRPr lang="es-ES" sz="16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586">
                <a:tc>
                  <a:txBody>
                    <a:bodyPr/>
                    <a:lstStyle/>
                    <a:p>
                      <a:pPr algn="ctr"/>
                      <a:r>
                        <a:rPr lang="es-ES" sz="1600" b="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IFI </a:t>
                      </a:r>
                      <a:r>
                        <a:rPr lang="es-ES" sz="1600" b="0" baseline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financing</a:t>
                      </a:r>
                      <a:endParaRPr lang="es-ES" sz="1600" b="0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163">
                <a:tc>
                  <a:txBody>
                    <a:bodyPr/>
                    <a:lstStyle/>
                    <a:p>
                      <a:pPr algn="ctr"/>
                      <a:r>
                        <a:rPr lang="es-ES" sz="1600" b="0" baseline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Private</a:t>
                      </a:r>
                      <a:r>
                        <a:rPr lang="es-ES" sz="1600" b="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="0" baseline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Investors</a:t>
                      </a:r>
                      <a:endParaRPr lang="es-ES" sz="1600" b="0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86">
                <a:tc>
                  <a:txBody>
                    <a:bodyPr/>
                    <a:lstStyle/>
                    <a:p>
                      <a:pPr algn="ctr"/>
                      <a:r>
                        <a:rPr lang="es-ES" sz="1600" b="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EU </a:t>
                      </a:r>
                      <a:r>
                        <a:rPr lang="es-ES" sz="1600" b="0" baseline="0" noProof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</a:t>
                      </a:r>
                      <a:endParaRPr lang="es-ES" sz="1600" b="0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79" marR="91479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6" name="44 Conector recto de flecha"/>
          <p:cNvCxnSpPr/>
          <p:nvPr/>
        </p:nvCxnSpPr>
        <p:spPr>
          <a:xfrm>
            <a:off x="3727848" y="5203278"/>
            <a:ext cx="790433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2927" y="1574918"/>
            <a:ext cx="396115" cy="5867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4010" y="1654589"/>
            <a:ext cx="540754" cy="4273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4813" y="2706244"/>
            <a:ext cx="1296396" cy="2968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35" y="1706384"/>
            <a:ext cx="634499" cy="35185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995571" y="6066959"/>
            <a:ext cx="92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latin typeface="Book Antiqua" panose="02040602050305030304" pitchFamily="18" charset="0"/>
              </a:rPr>
              <a:t>Lead IFI</a:t>
            </a:r>
            <a:endParaRPr lang="es-ES" sz="10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978569" y="5998483"/>
            <a:ext cx="951574" cy="383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4615" y="1778646"/>
            <a:ext cx="875120" cy="434168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346387" y="1021503"/>
            <a:ext cx="1810647" cy="355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0477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42731" y="171632"/>
            <a:ext cx="10515600" cy="782357"/>
          </a:xfrm>
        </p:spPr>
        <p:txBody>
          <a:bodyPr/>
          <a:lstStyle/>
          <a:p>
            <a:r>
              <a:rPr lang="fr-BE" dirty="0" smtClean="0"/>
              <a:t>EIP </a:t>
            </a:r>
            <a:r>
              <a:rPr lang="fr-BE" dirty="0" err="1" smtClean="0"/>
              <a:t>Priorities</a:t>
            </a:r>
            <a:r>
              <a:rPr lang="fr-BE" dirty="0" smtClean="0"/>
              <a:t> &amp; </a:t>
            </a:r>
            <a:r>
              <a:rPr lang="fr-BE" dirty="0" err="1" smtClean="0"/>
              <a:t>Flagships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769902" y="5529375"/>
            <a:ext cx="3233138" cy="35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47"/>
            <a:ext cx="12192000" cy="57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456171"/>
            <a:ext cx="10905699" cy="12316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0" lvl="0" indent="0"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Fast and efficient transport links, future-proof and sustainable, supporting the extension of the TEN-T, use of digital and clean green technologies</a:t>
            </a: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72" y="198753"/>
            <a:ext cx="10515600" cy="782357"/>
          </a:xfrm>
        </p:spPr>
        <p:txBody>
          <a:bodyPr/>
          <a:lstStyle/>
          <a:p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1 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5672" y="2855548"/>
            <a:ext cx="9972684" cy="293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Components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 </a:t>
            </a: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construction </a:t>
            </a:r>
            <a:r>
              <a:rPr lang="en-GB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rail infrastructure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inland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waterways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Deployment of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 transport technologies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such as intelligent transportation systems (ITS) or electronic queuing management systems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eQMS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Road safety</a:t>
            </a:r>
          </a:p>
          <a:p>
            <a:pPr lvl="0">
              <a:spcAft>
                <a:spcPts val="0"/>
              </a:spcAft>
              <a:buClr>
                <a:srgbClr val="4D4D4D">
                  <a:lumMod val="50000"/>
                </a:srgbClr>
              </a:buClr>
              <a:defRPr/>
            </a:pPr>
            <a:r>
              <a:rPr lang="en-US" sz="2000" dirty="0" smtClean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b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urban mobility</a:t>
            </a:r>
            <a:r>
              <a:rPr lang="en-US" sz="2000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green multimodal transport solutions and investments intended to facilitate cross-border mobility.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4EDABD-4A18-4685-909F-29EC130E5714}"/>
</file>

<file path=customXml/itemProps2.xml><?xml version="1.0" encoding="utf-8"?>
<ds:datastoreItem xmlns:ds="http://schemas.openxmlformats.org/officeDocument/2006/customXml" ds:itemID="{13914323-A8E4-4F1A-9006-CA39A5E47B3A}"/>
</file>

<file path=customXml/itemProps3.xml><?xml version="1.0" encoding="utf-8"?>
<ds:datastoreItem xmlns:ds="http://schemas.openxmlformats.org/officeDocument/2006/customXml" ds:itemID="{57962A98-0041-4A33-B2D0-D9D2BB3D388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5775</TotalTime>
  <Words>1330</Words>
  <Application>Microsoft Office PowerPoint</Application>
  <PresentationFormat>Widescreen</PresentationFormat>
  <Paragraphs>219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Book Antiqua</vt:lpstr>
      <vt:lpstr>Calibri</vt:lpstr>
      <vt:lpstr>Calibri Light</vt:lpstr>
      <vt:lpstr>Tw Cen MT</vt:lpstr>
      <vt:lpstr>Verdana</vt:lpstr>
      <vt:lpstr>Office Theme</vt:lpstr>
      <vt:lpstr>1_Office Theme</vt:lpstr>
      <vt:lpstr>2_Office Theme</vt:lpstr>
      <vt:lpstr>Economic and Investment Plan for the Western Balkans</vt:lpstr>
      <vt:lpstr>Western Balkans</vt:lpstr>
      <vt:lpstr>Economic and Investment Plan  (EIP)</vt:lpstr>
      <vt:lpstr>Green Agenda for the Western Balkans</vt:lpstr>
      <vt:lpstr>Investment Windows and Investment Priorities</vt:lpstr>
      <vt:lpstr>The Western Balkans Investment Framework</vt:lpstr>
      <vt:lpstr>How does WBIF support works?</vt:lpstr>
      <vt:lpstr>EIP Priorities &amp; Flagships</vt:lpstr>
      <vt:lpstr>PRIORITY 1 – Transport</vt:lpstr>
      <vt:lpstr>PRIORITY 2 – Energy</vt:lpstr>
      <vt:lpstr>PRIORITY 3 – Green Agenda</vt:lpstr>
      <vt:lpstr>PRIORITY 4 – Digital Transition</vt:lpstr>
      <vt:lpstr>PRIORITY 5 – Private Sector</vt:lpstr>
      <vt:lpstr>PRIORITY 6 – Human Capital</vt:lpstr>
      <vt:lpstr>Approved WBIF infrastructure projects to be tendered (1/2)</vt:lpstr>
      <vt:lpstr>Approved WBIF infrastructure projects to be tendered (2/2)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and Investment Plan for the Western Balkans</dc:title>
  <dc:creator>KOWALSKI Wojciech (NEAR)</dc:creator>
  <cp:lastModifiedBy>ESTELLES COLOM Roberto (NEAR)</cp:lastModifiedBy>
  <cp:revision>105</cp:revision>
  <dcterms:created xsi:type="dcterms:W3CDTF">2021-03-05T13:50:24Z</dcterms:created>
  <dcterms:modified xsi:type="dcterms:W3CDTF">2022-02-10T10:04:54Z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